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5143500" cx="9144000"/>
  <p:notesSz cx="6858000" cy="9144000"/>
  <p:embeddedFontLst>
    <p:embeddedFont>
      <p:font typeface="Raleway"/>
      <p:regular r:id="rId45"/>
      <p:bold r:id="rId46"/>
      <p:italic r:id="rId47"/>
      <p:boldItalic r:id="rId48"/>
    </p:embeddedFont>
    <p:embeddedFont>
      <p:font typeface="Open Sans Light"/>
      <p:regular r:id="rId49"/>
      <p:bold r:id="rId50"/>
      <p:italic r:id="rId51"/>
      <p:boldItalic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Raleway-bold.fntdata"/><Relationship Id="rId45"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aleway-boldItalic.fntdata"/><Relationship Id="rId47" Type="http://schemas.openxmlformats.org/officeDocument/2006/relationships/font" Target="fonts/Raleway-italic.fntdata"/><Relationship Id="rId49" Type="http://schemas.openxmlformats.org/officeDocument/2006/relationships/font" Target="fonts/OpenSansLight-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Light-italic.fntdata"/><Relationship Id="rId50" Type="http://schemas.openxmlformats.org/officeDocument/2006/relationships/font" Target="fonts/OpenSansLight-bold.fntdata"/><Relationship Id="rId53" Type="http://schemas.openxmlformats.org/officeDocument/2006/relationships/font" Target="fonts/OpenSans-regular.fntdata"/><Relationship Id="rId52" Type="http://schemas.openxmlformats.org/officeDocument/2006/relationships/font" Target="fonts/OpenSansLight-boldItalic.fntdata"/><Relationship Id="rId11" Type="http://schemas.openxmlformats.org/officeDocument/2006/relationships/slide" Target="slides/slide7.xml"/><Relationship Id="rId55" Type="http://schemas.openxmlformats.org/officeDocument/2006/relationships/font" Target="fonts/OpenSans-italic.fntdata"/><Relationship Id="rId10" Type="http://schemas.openxmlformats.org/officeDocument/2006/relationships/slide" Target="slides/slide6.xml"/><Relationship Id="rId54" Type="http://schemas.openxmlformats.org/officeDocument/2006/relationships/font" Target="fonts/OpenSans-bold.fntdata"/><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Open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Shape 5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Me , a year , opportunité de travailler dessus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Shape 6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Commencez avec Presentation de Datavora ,</a:t>
            </a:r>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Introduction de ML </a:t>
            </a:r>
            <a:endParaRPr/>
          </a:p>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C’est quoi machine learning</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Machine learning CLasses</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Shape 7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In this study we used european phone market as you can see we can follow the evolution of prices in different online market. Amazon.it, Amazon.de , Amazon.de and Amazon.fr .</a:t>
            </a:r>
            <a:endParaRPr/>
          </a:p>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You can see the number of datapoints in one week 6 millions and 5 eighty seven thousand And  8 handred and 3 </a:t>
            </a:r>
            <a:endParaRPr/>
          </a:p>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The values here are prices every 12 hours .</a:t>
            </a:r>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 The purpose of this study was to try to predict the future price of phones in particular the price of</a:t>
            </a:r>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Shape 36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Shape 8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Types de données c’est textuelle, images , et numérique comme les prix  </a:t>
            </a:r>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On peut voir évolution du prix  sur plusieurs sites marchants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Shape 37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Shape 9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Nous offrons à nos clients les data brute ou en visualisation  comme ici ces des exemples de dashboard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Un autre exemple avec les téléphones portables on peut voir la présence de telle ou telle téléphones </a:t>
            </a:r>
            <a:endParaRPr/>
          </a:p>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Ces données c l’évolution des prix sur amazon it  ,de , fr et es </a:t>
            </a:r>
            <a:endParaRPr/>
          </a:p>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 Du samsung galaxy S7 edge 32 GB</a:t>
            </a:r>
            <a:endParaRPr/>
          </a:p>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Pour détecter un certain produit des fois sur les sites on a plusieurs paramètre qui entre en jeu :</a:t>
            </a:r>
            <a:endParaRPr/>
          </a:p>
          <a:p>
            <a:pPr indent="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Language  - l’ordre des mots   on utilise la mahine learning pour réaliser ce </a:t>
            </a:r>
            <a:r>
              <a:rPr b="1" i="0" lang="en" sz="1200" u="none" cap="none" strike="noStrike">
                <a:solidFill>
                  <a:schemeClr val="dk1"/>
                </a:solidFill>
                <a:latin typeface="Arial"/>
                <a:ea typeface="Arial"/>
                <a:cs typeface="Arial"/>
                <a:sym typeface="Arial"/>
              </a:rPr>
              <a:t>product matching </a:t>
            </a:r>
            <a:endParaRPr b="1"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Shape 9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Shape 10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Shape 11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5200"/>
              <a:buFont typeface="Arial"/>
              <a:buNone/>
              <a:defRPr sz="5200">
                <a:solidFill>
                  <a:schemeClr val="dk1"/>
                </a:solidFill>
              </a:defRPr>
            </a:lvl2pPr>
            <a:lvl3pPr lvl="2" rtl="0" algn="ctr">
              <a:spcBef>
                <a:spcPts val="0"/>
              </a:spcBef>
              <a:spcAft>
                <a:spcPts val="0"/>
              </a:spcAft>
              <a:buClr>
                <a:schemeClr val="dk1"/>
              </a:buClr>
              <a:buSzPts val="5200"/>
              <a:buFont typeface="Arial"/>
              <a:buNone/>
              <a:defRPr sz="5200">
                <a:solidFill>
                  <a:schemeClr val="dk1"/>
                </a:solidFill>
              </a:defRPr>
            </a:lvl3pPr>
            <a:lvl4pPr lvl="3" rtl="0" algn="ctr">
              <a:spcBef>
                <a:spcPts val="0"/>
              </a:spcBef>
              <a:spcAft>
                <a:spcPts val="0"/>
              </a:spcAft>
              <a:buClr>
                <a:schemeClr val="dk1"/>
              </a:buClr>
              <a:buSzPts val="5200"/>
              <a:buFont typeface="Arial"/>
              <a:buNone/>
              <a:defRPr sz="5200">
                <a:solidFill>
                  <a:schemeClr val="dk1"/>
                </a:solidFill>
              </a:defRPr>
            </a:lvl4pPr>
            <a:lvl5pPr lvl="4" rtl="0" algn="ctr">
              <a:spcBef>
                <a:spcPts val="0"/>
              </a:spcBef>
              <a:spcAft>
                <a:spcPts val="0"/>
              </a:spcAft>
              <a:buClr>
                <a:schemeClr val="dk1"/>
              </a:buClr>
              <a:buSzPts val="5200"/>
              <a:buFont typeface="Arial"/>
              <a:buNone/>
              <a:defRPr sz="5200">
                <a:solidFill>
                  <a:schemeClr val="dk1"/>
                </a:solidFill>
              </a:defRPr>
            </a:lvl5pPr>
            <a:lvl6pPr lvl="5" rtl="0" algn="ctr">
              <a:spcBef>
                <a:spcPts val="0"/>
              </a:spcBef>
              <a:spcAft>
                <a:spcPts val="0"/>
              </a:spcAft>
              <a:buClr>
                <a:schemeClr val="dk1"/>
              </a:buClr>
              <a:buSzPts val="5200"/>
              <a:buFont typeface="Arial"/>
              <a:buNone/>
              <a:defRPr sz="5200">
                <a:solidFill>
                  <a:schemeClr val="dk1"/>
                </a:solidFill>
              </a:defRPr>
            </a:lvl6pPr>
            <a:lvl7pPr lvl="6" rtl="0" algn="ctr">
              <a:spcBef>
                <a:spcPts val="0"/>
              </a:spcBef>
              <a:spcAft>
                <a:spcPts val="0"/>
              </a:spcAft>
              <a:buClr>
                <a:schemeClr val="dk1"/>
              </a:buClr>
              <a:buSzPts val="5200"/>
              <a:buFont typeface="Arial"/>
              <a:buNone/>
              <a:defRPr sz="5200">
                <a:solidFill>
                  <a:schemeClr val="dk1"/>
                </a:solidFill>
              </a:defRPr>
            </a:lvl7pPr>
            <a:lvl8pPr lvl="7" rtl="0" algn="ctr">
              <a:spcBef>
                <a:spcPts val="0"/>
              </a:spcBef>
              <a:spcAft>
                <a:spcPts val="0"/>
              </a:spcAft>
              <a:buClr>
                <a:schemeClr val="dk1"/>
              </a:buClr>
              <a:buSzPts val="5200"/>
              <a:buFont typeface="Arial"/>
              <a:buNone/>
              <a:defRPr sz="5200">
                <a:solidFill>
                  <a:schemeClr val="dk1"/>
                </a:solidFill>
              </a:defRPr>
            </a:lvl8pPr>
            <a:lvl9pPr lvl="8" rtl="0" algn="ctr">
              <a:spcBef>
                <a:spcPts val="0"/>
              </a:spcBef>
              <a:spcAft>
                <a:spcPts val="0"/>
              </a:spcAft>
              <a:buClr>
                <a:schemeClr val="dk1"/>
              </a:buClr>
              <a:buSzPts val="5200"/>
              <a:buFont typeface="Arial"/>
              <a:buNone/>
              <a:defRPr sz="5200">
                <a:solidFill>
                  <a:schemeClr val="dk1"/>
                </a:solidFill>
              </a:defRPr>
            </a:lvl9pPr>
          </a:lstStyle>
          <a:p/>
        </p:txBody>
      </p:sp>
      <p:sp>
        <p:nvSpPr>
          <p:cNvPr id="11" name="Shape 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1pPr>
            <a:lvl2pPr lvl="1"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2pPr>
            <a:lvl3pPr lvl="2"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3pPr>
            <a:lvl4pPr lvl="3"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4pPr>
            <a:lvl5pPr lvl="4"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5pPr>
            <a:lvl6pPr lvl="5"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6pPr>
            <a:lvl7pPr lvl="6"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7pPr>
            <a:lvl8pPr lvl="7"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8pPr>
            <a:lvl9pPr lvl="8"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9pPr>
          </a:lstStyle>
          <a:p/>
        </p:txBody>
      </p:sp>
      <p:sp>
        <p:nvSpPr>
          <p:cNvPr id="12" name="Shape 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4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Shape 4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4200"/>
              <a:buFont typeface="Arial"/>
              <a:buNone/>
              <a:defRPr sz="4200">
                <a:solidFill>
                  <a:schemeClr val="dk1"/>
                </a:solidFill>
              </a:defRPr>
            </a:lvl2pPr>
            <a:lvl3pPr lvl="2" rtl="0" algn="ctr">
              <a:spcBef>
                <a:spcPts val="0"/>
              </a:spcBef>
              <a:spcAft>
                <a:spcPts val="0"/>
              </a:spcAft>
              <a:buClr>
                <a:schemeClr val="dk1"/>
              </a:buClr>
              <a:buSzPts val="4200"/>
              <a:buFont typeface="Arial"/>
              <a:buNone/>
              <a:defRPr sz="4200">
                <a:solidFill>
                  <a:schemeClr val="dk1"/>
                </a:solidFill>
              </a:defRPr>
            </a:lvl3pPr>
            <a:lvl4pPr lvl="3" rtl="0" algn="ctr">
              <a:spcBef>
                <a:spcPts val="0"/>
              </a:spcBef>
              <a:spcAft>
                <a:spcPts val="0"/>
              </a:spcAft>
              <a:buClr>
                <a:schemeClr val="dk1"/>
              </a:buClr>
              <a:buSzPts val="4200"/>
              <a:buFont typeface="Arial"/>
              <a:buNone/>
              <a:defRPr sz="4200">
                <a:solidFill>
                  <a:schemeClr val="dk1"/>
                </a:solidFill>
              </a:defRPr>
            </a:lvl4pPr>
            <a:lvl5pPr lvl="4" rtl="0" algn="ctr">
              <a:spcBef>
                <a:spcPts val="0"/>
              </a:spcBef>
              <a:spcAft>
                <a:spcPts val="0"/>
              </a:spcAft>
              <a:buClr>
                <a:schemeClr val="dk1"/>
              </a:buClr>
              <a:buSzPts val="4200"/>
              <a:buFont typeface="Arial"/>
              <a:buNone/>
              <a:defRPr sz="4200">
                <a:solidFill>
                  <a:schemeClr val="dk1"/>
                </a:solidFill>
              </a:defRPr>
            </a:lvl5pPr>
            <a:lvl6pPr lvl="5" rtl="0" algn="ctr">
              <a:spcBef>
                <a:spcPts val="0"/>
              </a:spcBef>
              <a:spcAft>
                <a:spcPts val="0"/>
              </a:spcAft>
              <a:buClr>
                <a:schemeClr val="dk1"/>
              </a:buClr>
              <a:buSzPts val="4200"/>
              <a:buFont typeface="Arial"/>
              <a:buNone/>
              <a:defRPr sz="4200">
                <a:solidFill>
                  <a:schemeClr val="dk1"/>
                </a:solidFill>
              </a:defRPr>
            </a:lvl6pPr>
            <a:lvl7pPr lvl="6" rtl="0" algn="ctr">
              <a:spcBef>
                <a:spcPts val="0"/>
              </a:spcBef>
              <a:spcAft>
                <a:spcPts val="0"/>
              </a:spcAft>
              <a:buClr>
                <a:schemeClr val="dk1"/>
              </a:buClr>
              <a:buSzPts val="4200"/>
              <a:buFont typeface="Arial"/>
              <a:buNone/>
              <a:defRPr sz="4200">
                <a:solidFill>
                  <a:schemeClr val="dk1"/>
                </a:solidFill>
              </a:defRPr>
            </a:lvl7pPr>
            <a:lvl8pPr lvl="7" rtl="0" algn="ctr">
              <a:spcBef>
                <a:spcPts val="0"/>
              </a:spcBef>
              <a:spcAft>
                <a:spcPts val="0"/>
              </a:spcAft>
              <a:buClr>
                <a:schemeClr val="dk1"/>
              </a:buClr>
              <a:buSzPts val="4200"/>
              <a:buFont typeface="Arial"/>
              <a:buNone/>
              <a:defRPr sz="4200">
                <a:solidFill>
                  <a:schemeClr val="dk1"/>
                </a:solidFill>
              </a:defRPr>
            </a:lvl8pPr>
            <a:lvl9pPr lvl="8" rtl="0" algn="ctr">
              <a:spcBef>
                <a:spcPts val="0"/>
              </a:spcBef>
              <a:spcAft>
                <a:spcPts val="0"/>
              </a:spcAft>
              <a:buClr>
                <a:schemeClr val="dk1"/>
              </a:buClr>
              <a:buSzPts val="4200"/>
              <a:buFont typeface="Arial"/>
              <a:buNone/>
              <a:defRPr sz="4200">
                <a:solidFill>
                  <a:schemeClr val="dk1"/>
                </a:solidFill>
              </a:defRPr>
            </a:lvl9pPr>
          </a:lstStyle>
          <a:p/>
        </p:txBody>
      </p:sp>
      <p:sp>
        <p:nvSpPr>
          <p:cNvPr id="44" name="Shape 4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1pPr>
            <a:lvl2pPr lvl="1"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2pPr>
            <a:lvl3pPr lvl="2"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3pPr>
            <a:lvl4pPr lvl="3"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4pPr>
            <a:lvl5pPr lvl="4"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5pPr>
            <a:lvl6pPr lvl="5"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6pPr>
            <a:lvl7pPr lvl="6"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7pPr>
            <a:lvl8pPr lvl="7"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8pPr>
            <a:lvl9pPr lvl="8"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9pPr>
          </a:lstStyle>
          <a:p/>
        </p:txBody>
      </p:sp>
      <p:sp>
        <p:nvSpPr>
          <p:cNvPr id="45" name="Shape 4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1pPr>
            <a:lvl2pPr indent="-317500" lvl="1" marL="914400" marR="0" rtl="0" algn="l">
              <a:lnSpc>
                <a:spcPct val="115000"/>
              </a:lnSpc>
              <a:spcBef>
                <a:spcPts val="160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2pPr>
            <a:lvl3pPr indent="-317500" lvl="2" marL="1371600" marR="0" rtl="0" algn="l">
              <a:lnSpc>
                <a:spcPct val="115000"/>
              </a:lnSpc>
              <a:spcBef>
                <a:spcPts val="160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3pPr>
            <a:lvl4pPr indent="-317500" lvl="3" marL="1828800" marR="0" rtl="0" algn="l">
              <a:lnSpc>
                <a:spcPct val="115000"/>
              </a:lnSpc>
              <a:spcBef>
                <a:spcPts val="160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4pPr>
            <a:lvl5pPr indent="-317500" lvl="4" marL="2286000" marR="0" rtl="0" algn="l">
              <a:lnSpc>
                <a:spcPct val="115000"/>
              </a:lnSpc>
              <a:spcBef>
                <a:spcPts val="160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5pPr>
            <a:lvl6pPr indent="-317500" lvl="5" marL="2743200" marR="0" rtl="0" algn="l">
              <a:lnSpc>
                <a:spcPct val="115000"/>
              </a:lnSpc>
              <a:spcBef>
                <a:spcPts val="160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6pPr>
            <a:lvl7pPr indent="-317500" lvl="6" marL="3200400" marR="0" rtl="0" algn="l">
              <a:lnSpc>
                <a:spcPct val="115000"/>
              </a:lnSpc>
              <a:spcBef>
                <a:spcPts val="160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7pPr>
            <a:lvl8pPr indent="-317500" lvl="7" marL="3657600" marR="0" rtl="0" algn="l">
              <a:lnSpc>
                <a:spcPct val="115000"/>
              </a:lnSpc>
              <a:spcBef>
                <a:spcPts val="160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9pPr>
          </a:lstStyle>
          <a:p/>
        </p:txBody>
      </p:sp>
      <p:sp>
        <p:nvSpPr>
          <p:cNvPr id="46" name="Shape 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7" name="Shape 47"/>
        <p:cNvGrpSpPr/>
        <p:nvPr/>
      </p:nvGrpSpPr>
      <p:grpSpPr>
        <a:xfrm>
          <a:off x="0" y="0"/>
          <a:ext cx="0" cy="0"/>
          <a:chOff x="0" y="0"/>
          <a:chExt cx="0" cy="0"/>
        </a:xfrm>
      </p:grpSpPr>
      <p:sp>
        <p:nvSpPr>
          <p:cNvPr id="48" name="Shape 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49" name="Shape 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 name="Shape 13"/>
        <p:cNvGrpSpPr/>
        <p:nvPr/>
      </p:nvGrpSpPr>
      <p:grpSpPr>
        <a:xfrm>
          <a:off x="0" y="0"/>
          <a:ext cx="0" cy="0"/>
          <a:chOff x="0" y="0"/>
          <a:chExt cx="0" cy="0"/>
        </a:xfrm>
      </p:grpSpPr>
      <p:sp>
        <p:nvSpPr>
          <p:cNvPr id="14" name="Shape 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spTree>
      <p:nvGrpSpPr>
        <p:cNvPr id="15" name="Shape 15"/>
        <p:cNvGrpSpPr/>
        <p:nvPr/>
      </p:nvGrpSpPr>
      <p:grpSpPr>
        <a:xfrm>
          <a:off x="0" y="0"/>
          <a:ext cx="0" cy="0"/>
          <a:chOff x="0" y="0"/>
          <a:chExt cx="0" cy="0"/>
        </a:xfrm>
      </p:grpSpPr>
      <p:sp>
        <p:nvSpPr>
          <p:cNvPr id="16" name="Shape 1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4800"/>
              <a:buFont typeface="Arial"/>
              <a:buNone/>
              <a:defRPr sz="4800">
                <a:solidFill>
                  <a:schemeClr val="dk1"/>
                </a:solidFill>
              </a:defRPr>
            </a:lvl2pPr>
            <a:lvl3pPr lvl="2" rtl="0">
              <a:spcBef>
                <a:spcPts val="0"/>
              </a:spcBef>
              <a:spcAft>
                <a:spcPts val="0"/>
              </a:spcAft>
              <a:buClr>
                <a:schemeClr val="dk1"/>
              </a:buClr>
              <a:buSzPts val="4800"/>
              <a:buFont typeface="Arial"/>
              <a:buNone/>
              <a:defRPr sz="4800">
                <a:solidFill>
                  <a:schemeClr val="dk1"/>
                </a:solidFill>
              </a:defRPr>
            </a:lvl3pPr>
            <a:lvl4pPr lvl="3" rtl="0">
              <a:spcBef>
                <a:spcPts val="0"/>
              </a:spcBef>
              <a:spcAft>
                <a:spcPts val="0"/>
              </a:spcAft>
              <a:buClr>
                <a:schemeClr val="dk1"/>
              </a:buClr>
              <a:buSzPts val="4800"/>
              <a:buFont typeface="Arial"/>
              <a:buNone/>
              <a:defRPr sz="4800">
                <a:solidFill>
                  <a:schemeClr val="dk1"/>
                </a:solidFill>
              </a:defRPr>
            </a:lvl4pPr>
            <a:lvl5pPr lvl="4" rtl="0">
              <a:spcBef>
                <a:spcPts val="0"/>
              </a:spcBef>
              <a:spcAft>
                <a:spcPts val="0"/>
              </a:spcAft>
              <a:buClr>
                <a:schemeClr val="dk1"/>
              </a:buClr>
              <a:buSzPts val="4800"/>
              <a:buFont typeface="Arial"/>
              <a:buNone/>
              <a:defRPr sz="4800">
                <a:solidFill>
                  <a:schemeClr val="dk1"/>
                </a:solidFill>
              </a:defRPr>
            </a:lvl5pPr>
            <a:lvl6pPr lvl="5" rtl="0">
              <a:spcBef>
                <a:spcPts val="0"/>
              </a:spcBef>
              <a:spcAft>
                <a:spcPts val="0"/>
              </a:spcAft>
              <a:buClr>
                <a:schemeClr val="dk1"/>
              </a:buClr>
              <a:buSzPts val="4800"/>
              <a:buFont typeface="Arial"/>
              <a:buNone/>
              <a:defRPr sz="4800">
                <a:solidFill>
                  <a:schemeClr val="dk1"/>
                </a:solidFill>
              </a:defRPr>
            </a:lvl6pPr>
            <a:lvl7pPr lvl="6" rtl="0">
              <a:spcBef>
                <a:spcPts val="0"/>
              </a:spcBef>
              <a:spcAft>
                <a:spcPts val="0"/>
              </a:spcAft>
              <a:buClr>
                <a:schemeClr val="dk1"/>
              </a:buClr>
              <a:buSzPts val="4800"/>
              <a:buFont typeface="Arial"/>
              <a:buNone/>
              <a:defRPr sz="4800">
                <a:solidFill>
                  <a:schemeClr val="dk1"/>
                </a:solidFill>
              </a:defRPr>
            </a:lvl7pPr>
            <a:lvl8pPr lvl="7" rtl="0">
              <a:spcBef>
                <a:spcPts val="0"/>
              </a:spcBef>
              <a:spcAft>
                <a:spcPts val="0"/>
              </a:spcAft>
              <a:buClr>
                <a:schemeClr val="dk1"/>
              </a:buClr>
              <a:buSzPts val="4800"/>
              <a:buFont typeface="Arial"/>
              <a:buNone/>
              <a:defRPr sz="4800">
                <a:solidFill>
                  <a:schemeClr val="dk1"/>
                </a:solidFill>
              </a:defRPr>
            </a:lvl8pPr>
            <a:lvl9pPr lvl="8" rtl="0">
              <a:spcBef>
                <a:spcPts val="0"/>
              </a:spcBef>
              <a:spcAft>
                <a:spcPts val="0"/>
              </a:spcAft>
              <a:buClr>
                <a:schemeClr val="dk1"/>
              </a:buClr>
              <a:buSzPts val="4800"/>
              <a:buFont typeface="Arial"/>
              <a:buNone/>
              <a:defRPr sz="4800">
                <a:solidFill>
                  <a:schemeClr val="dk1"/>
                </a:solidFill>
              </a:defRPr>
            </a:lvl9pPr>
          </a:lstStyle>
          <a:p/>
        </p:txBody>
      </p:sp>
      <p:sp>
        <p:nvSpPr>
          <p:cNvPr id="17" name="Shape 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18" name="Shape 18"/>
        <p:cNvGrpSpPr/>
        <p:nvPr/>
      </p:nvGrpSpPr>
      <p:grpSpPr>
        <a:xfrm>
          <a:off x="0" y="0"/>
          <a:ext cx="0" cy="0"/>
          <a:chOff x="0" y="0"/>
          <a:chExt cx="0" cy="0"/>
        </a:xfrm>
      </p:grpSpPr>
      <p:sp>
        <p:nvSpPr>
          <p:cNvPr id="19" name="Shape 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400"/>
              <a:buFont typeface="Arial"/>
              <a:buNone/>
              <a:defRPr sz="2400">
                <a:solidFill>
                  <a:schemeClr val="dk1"/>
                </a:solidFill>
              </a:defRPr>
            </a:lvl2pPr>
            <a:lvl3pPr lvl="2" rtl="0">
              <a:spcBef>
                <a:spcPts val="0"/>
              </a:spcBef>
              <a:spcAft>
                <a:spcPts val="0"/>
              </a:spcAft>
              <a:buClr>
                <a:schemeClr val="dk1"/>
              </a:buClr>
              <a:buSzPts val="2400"/>
              <a:buFont typeface="Arial"/>
              <a:buNone/>
              <a:defRPr sz="2400">
                <a:solidFill>
                  <a:schemeClr val="dk1"/>
                </a:solidFill>
              </a:defRPr>
            </a:lvl3pPr>
            <a:lvl4pPr lvl="3" rtl="0">
              <a:spcBef>
                <a:spcPts val="0"/>
              </a:spcBef>
              <a:spcAft>
                <a:spcPts val="0"/>
              </a:spcAft>
              <a:buClr>
                <a:schemeClr val="dk1"/>
              </a:buClr>
              <a:buSzPts val="2400"/>
              <a:buFont typeface="Arial"/>
              <a:buNone/>
              <a:defRPr sz="2400">
                <a:solidFill>
                  <a:schemeClr val="dk1"/>
                </a:solidFill>
              </a:defRPr>
            </a:lvl4pPr>
            <a:lvl5pPr lvl="4" rtl="0">
              <a:spcBef>
                <a:spcPts val="0"/>
              </a:spcBef>
              <a:spcAft>
                <a:spcPts val="0"/>
              </a:spcAft>
              <a:buClr>
                <a:schemeClr val="dk1"/>
              </a:buClr>
              <a:buSzPts val="2400"/>
              <a:buFont typeface="Arial"/>
              <a:buNone/>
              <a:defRPr sz="2400">
                <a:solidFill>
                  <a:schemeClr val="dk1"/>
                </a:solidFill>
              </a:defRPr>
            </a:lvl5pPr>
            <a:lvl6pPr lvl="5" rtl="0">
              <a:spcBef>
                <a:spcPts val="0"/>
              </a:spcBef>
              <a:spcAft>
                <a:spcPts val="0"/>
              </a:spcAft>
              <a:buClr>
                <a:schemeClr val="dk1"/>
              </a:buClr>
              <a:buSzPts val="2400"/>
              <a:buFont typeface="Arial"/>
              <a:buNone/>
              <a:defRPr sz="2400">
                <a:solidFill>
                  <a:schemeClr val="dk1"/>
                </a:solidFill>
              </a:defRPr>
            </a:lvl6pPr>
            <a:lvl7pPr lvl="6" rtl="0">
              <a:spcBef>
                <a:spcPts val="0"/>
              </a:spcBef>
              <a:spcAft>
                <a:spcPts val="0"/>
              </a:spcAft>
              <a:buClr>
                <a:schemeClr val="dk1"/>
              </a:buClr>
              <a:buSzPts val="2400"/>
              <a:buFont typeface="Arial"/>
              <a:buNone/>
              <a:defRPr sz="2400">
                <a:solidFill>
                  <a:schemeClr val="dk1"/>
                </a:solidFill>
              </a:defRPr>
            </a:lvl7pPr>
            <a:lvl8pPr lvl="7" rtl="0">
              <a:spcBef>
                <a:spcPts val="0"/>
              </a:spcBef>
              <a:spcAft>
                <a:spcPts val="0"/>
              </a:spcAft>
              <a:buClr>
                <a:schemeClr val="dk1"/>
              </a:buClr>
              <a:buSzPts val="2400"/>
              <a:buFont typeface="Arial"/>
              <a:buNone/>
              <a:defRPr sz="2400">
                <a:solidFill>
                  <a:schemeClr val="dk1"/>
                </a:solidFill>
              </a:defRPr>
            </a:lvl8pPr>
            <a:lvl9pPr lvl="8" rtl="0">
              <a:spcBef>
                <a:spcPts val="0"/>
              </a:spcBef>
              <a:spcAft>
                <a:spcPts val="0"/>
              </a:spcAft>
              <a:buClr>
                <a:schemeClr val="dk1"/>
              </a:buClr>
              <a:buSzPts val="2400"/>
              <a:buFont typeface="Arial"/>
              <a:buNone/>
              <a:defRPr sz="2400">
                <a:solidFill>
                  <a:schemeClr val="dk1"/>
                </a:solidFill>
              </a:defRPr>
            </a:lvl9pPr>
          </a:lstStyle>
          <a:p/>
        </p:txBody>
      </p:sp>
      <p:sp>
        <p:nvSpPr>
          <p:cNvPr id="20" name="Shape 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1pPr>
            <a:lvl2pPr indent="-304800" lvl="1" marL="9144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304800" lvl="2" marL="13716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304800" lvl="3" marL="18288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4pPr>
            <a:lvl5pPr indent="-304800" lvl="4" marL="22860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5pPr>
            <a:lvl6pPr indent="-304800" lvl="5" marL="27432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6pPr>
            <a:lvl7pPr indent="-304800" lvl="6" marL="32004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7pPr>
            <a:lvl8pPr indent="-304800" lvl="7" marL="36576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8pPr>
            <a:lvl9pPr indent="-304800" lvl="8" marL="4114800" marR="0" rtl="0" algn="l">
              <a:lnSpc>
                <a:spcPct val="115000"/>
              </a:lnSpc>
              <a:spcBef>
                <a:spcPts val="160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9pPr>
          </a:lstStyle>
          <a:p/>
        </p:txBody>
      </p:sp>
      <p:sp>
        <p:nvSpPr>
          <p:cNvPr id="21" name="Shape 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2" name="Shape 22"/>
        <p:cNvGrpSpPr/>
        <p:nvPr/>
      </p:nvGrpSpPr>
      <p:grpSpPr>
        <a:xfrm>
          <a:off x="0" y="0"/>
          <a:ext cx="0" cy="0"/>
          <a:chOff x="0" y="0"/>
          <a:chExt cx="0" cy="0"/>
        </a:xfrm>
      </p:grpSpPr>
      <p:sp>
        <p:nvSpPr>
          <p:cNvPr id="23" name="Shape 2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3600"/>
              <a:buFont typeface="Arial"/>
              <a:buNone/>
              <a:defRPr sz="3600">
                <a:solidFill>
                  <a:schemeClr val="dk1"/>
                </a:solidFill>
              </a:defRPr>
            </a:lvl2pPr>
            <a:lvl3pPr lvl="2" rtl="0" algn="ctr">
              <a:spcBef>
                <a:spcPts val="0"/>
              </a:spcBef>
              <a:spcAft>
                <a:spcPts val="0"/>
              </a:spcAft>
              <a:buClr>
                <a:schemeClr val="dk1"/>
              </a:buClr>
              <a:buSzPts val="3600"/>
              <a:buFont typeface="Arial"/>
              <a:buNone/>
              <a:defRPr sz="3600">
                <a:solidFill>
                  <a:schemeClr val="dk1"/>
                </a:solidFill>
              </a:defRPr>
            </a:lvl3pPr>
            <a:lvl4pPr lvl="3" rtl="0" algn="ctr">
              <a:spcBef>
                <a:spcPts val="0"/>
              </a:spcBef>
              <a:spcAft>
                <a:spcPts val="0"/>
              </a:spcAft>
              <a:buClr>
                <a:schemeClr val="dk1"/>
              </a:buClr>
              <a:buSzPts val="3600"/>
              <a:buFont typeface="Arial"/>
              <a:buNone/>
              <a:defRPr sz="3600">
                <a:solidFill>
                  <a:schemeClr val="dk1"/>
                </a:solidFill>
              </a:defRPr>
            </a:lvl4pPr>
            <a:lvl5pPr lvl="4" rtl="0" algn="ctr">
              <a:spcBef>
                <a:spcPts val="0"/>
              </a:spcBef>
              <a:spcAft>
                <a:spcPts val="0"/>
              </a:spcAft>
              <a:buClr>
                <a:schemeClr val="dk1"/>
              </a:buClr>
              <a:buSzPts val="3600"/>
              <a:buFont typeface="Arial"/>
              <a:buNone/>
              <a:defRPr sz="3600">
                <a:solidFill>
                  <a:schemeClr val="dk1"/>
                </a:solidFill>
              </a:defRPr>
            </a:lvl5pPr>
            <a:lvl6pPr lvl="5" rtl="0" algn="ctr">
              <a:spcBef>
                <a:spcPts val="0"/>
              </a:spcBef>
              <a:spcAft>
                <a:spcPts val="0"/>
              </a:spcAft>
              <a:buClr>
                <a:schemeClr val="dk1"/>
              </a:buClr>
              <a:buSzPts val="3600"/>
              <a:buFont typeface="Arial"/>
              <a:buNone/>
              <a:defRPr sz="3600">
                <a:solidFill>
                  <a:schemeClr val="dk1"/>
                </a:solidFill>
              </a:defRPr>
            </a:lvl6pPr>
            <a:lvl7pPr lvl="6" rtl="0" algn="ctr">
              <a:spcBef>
                <a:spcPts val="0"/>
              </a:spcBef>
              <a:spcAft>
                <a:spcPts val="0"/>
              </a:spcAft>
              <a:buClr>
                <a:schemeClr val="dk1"/>
              </a:buClr>
              <a:buSzPts val="3600"/>
              <a:buFont typeface="Arial"/>
              <a:buNone/>
              <a:defRPr sz="3600">
                <a:solidFill>
                  <a:schemeClr val="dk1"/>
                </a:solidFill>
              </a:defRPr>
            </a:lvl7pPr>
            <a:lvl8pPr lvl="7" rtl="0" algn="ctr">
              <a:spcBef>
                <a:spcPts val="0"/>
              </a:spcBef>
              <a:spcAft>
                <a:spcPts val="0"/>
              </a:spcAft>
              <a:buClr>
                <a:schemeClr val="dk1"/>
              </a:buClr>
              <a:buSzPts val="3600"/>
              <a:buFont typeface="Arial"/>
              <a:buNone/>
              <a:defRPr sz="3600">
                <a:solidFill>
                  <a:schemeClr val="dk1"/>
                </a:solidFill>
              </a:defRPr>
            </a:lvl8pPr>
            <a:lvl9pPr lvl="8" rtl="0" algn="ctr">
              <a:spcBef>
                <a:spcPts val="0"/>
              </a:spcBef>
              <a:spcAft>
                <a:spcPts val="0"/>
              </a:spcAft>
              <a:buClr>
                <a:schemeClr val="dk1"/>
              </a:buClr>
              <a:buSzPts val="3600"/>
              <a:buFont typeface="Arial"/>
              <a:buNone/>
              <a:defRPr sz="3600">
                <a:solidFill>
                  <a:schemeClr val="dk1"/>
                </a:solidFill>
              </a:defRPr>
            </a:lvl9pPr>
          </a:lstStyle>
          <a:p/>
        </p:txBody>
      </p:sp>
      <p:sp>
        <p:nvSpPr>
          <p:cNvPr id="24" name="Shape 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27" name="Shape 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28" name="Shape 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1" name="Shape 3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1pPr>
            <a:lvl2pPr indent="-304800" lvl="1" marL="9144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304800" lvl="2" marL="13716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304800" lvl="3" marL="18288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4pPr>
            <a:lvl5pPr indent="-304800" lvl="4" marL="22860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5pPr>
            <a:lvl6pPr indent="-304800" lvl="5" marL="27432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6pPr>
            <a:lvl7pPr indent="-304800" lvl="6" marL="32004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7pPr>
            <a:lvl8pPr indent="-304800" lvl="7" marL="36576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8pPr>
            <a:lvl9pPr indent="-304800" lvl="8" marL="4114800" marR="0" rtl="0" algn="l">
              <a:lnSpc>
                <a:spcPct val="115000"/>
              </a:lnSpc>
              <a:spcBef>
                <a:spcPts val="160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9pPr>
          </a:lstStyle>
          <a:p/>
        </p:txBody>
      </p:sp>
      <p:sp>
        <p:nvSpPr>
          <p:cNvPr id="32" name="Shape 3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1pPr>
            <a:lvl2pPr indent="-304800" lvl="1" marL="9144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304800" lvl="2" marL="13716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304800" lvl="3" marL="18288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4pPr>
            <a:lvl5pPr indent="-304800" lvl="4" marL="22860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5pPr>
            <a:lvl6pPr indent="-304800" lvl="5" marL="27432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6pPr>
            <a:lvl7pPr indent="-304800" lvl="6" marL="32004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7pPr>
            <a:lvl8pPr indent="-304800" lvl="7" marL="36576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8pPr>
            <a:lvl9pPr indent="-304800" lvl="8" marL="4114800" marR="0" rtl="0" algn="l">
              <a:lnSpc>
                <a:spcPct val="115000"/>
              </a:lnSpc>
              <a:spcBef>
                <a:spcPts val="160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9pPr>
          </a:lstStyle>
          <a:p/>
        </p:txBody>
      </p:sp>
      <p:sp>
        <p:nvSpPr>
          <p:cNvPr id="33" name="Shape 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34" name="Shape 34"/>
        <p:cNvGrpSpPr/>
        <p:nvPr/>
      </p:nvGrpSpPr>
      <p:grpSpPr>
        <a:xfrm>
          <a:off x="0" y="0"/>
          <a:ext cx="0" cy="0"/>
          <a:chOff x="0" y="0"/>
          <a:chExt cx="0" cy="0"/>
        </a:xfrm>
      </p:grpSpPr>
      <p:sp>
        <p:nvSpPr>
          <p:cNvPr id="35" name="Shape 3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36" name="Shape 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37" name="Shape 37"/>
        <p:cNvGrpSpPr/>
        <p:nvPr/>
      </p:nvGrpSpPr>
      <p:grpSpPr>
        <a:xfrm>
          <a:off x="0" y="0"/>
          <a:ext cx="0" cy="0"/>
          <a:chOff x="0" y="0"/>
          <a:chExt cx="0" cy="0"/>
        </a:xfrm>
      </p:grpSpPr>
      <p:sp>
        <p:nvSpPr>
          <p:cNvPr id="38" name="Shape 38"/>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12000"/>
              <a:buFont typeface="Arial"/>
              <a:buNone/>
              <a:defRPr sz="12000">
                <a:solidFill>
                  <a:schemeClr val="dk1"/>
                </a:solidFill>
              </a:defRPr>
            </a:lvl2pPr>
            <a:lvl3pPr lvl="2" rtl="0" algn="ctr">
              <a:spcBef>
                <a:spcPts val="0"/>
              </a:spcBef>
              <a:spcAft>
                <a:spcPts val="0"/>
              </a:spcAft>
              <a:buClr>
                <a:schemeClr val="dk1"/>
              </a:buClr>
              <a:buSzPts val="12000"/>
              <a:buFont typeface="Arial"/>
              <a:buNone/>
              <a:defRPr sz="12000">
                <a:solidFill>
                  <a:schemeClr val="dk1"/>
                </a:solidFill>
              </a:defRPr>
            </a:lvl3pPr>
            <a:lvl4pPr lvl="3" rtl="0" algn="ctr">
              <a:spcBef>
                <a:spcPts val="0"/>
              </a:spcBef>
              <a:spcAft>
                <a:spcPts val="0"/>
              </a:spcAft>
              <a:buClr>
                <a:schemeClr val="dk1"/>
              </a:buClr>
              <a:buSzPts val="12000"/>
              <a:buFont typeface="Arial"/>
              <a:buNone/>
              <a:defRPr sz="12000">
                <a:solidFill>
                  <a:schemeClr val="dk1"/>
                </a:solidFill>
              </a:defRPr>
            </a:lvl4pPr>
            <a:lvl5pPr lvl="4" rtl="0" algn="ctr">
              <a:spcBef>
                <a:spcPts val="0"/>
              </a:spcBef>
              <a:spcAft>
                <a:spcPts val="0"/>
              </a:spcAft>
              <a:buClr>
                <a:schemeClr val="dk1"/>
              </a:buClr>
              <a:buSzPts val="12000"/>
              <a:buFont typeface="Arial"/>
              <a:buNone/>
              <a:defRPr sz="12000">
                <a:solidFill>
                  <a:schemeClr val="dk1"/>
                </a:solidFill>
              </a:defRPr>
            </a:lvl5pPr>
            <a:lvl6pPr lvl="5" rtl="0" algn="ctr">
              <a:spcBef>
                <a:spcPts val="0"/>
              </a:spcBef>
              <a:spcAft>
                <a:spcPts val="0"/>
              </a:spcAft>
              <a:buClr>
                <a:schemeClr val="dk1"/>
              </a:buClr>
              <a:buSzPts val="12000"/>
              <a:buFont typeface="Arial"/>
              <a:buNone/>
              <a:defRPr sz="12000">
                <a:solidFill>
                  <a:schemeClr val="dk1"/>
                </a:solidFill>
              </a:defRPr>
            </a:lvl6pPr>
            <a:lvl7pPr lvl="6" rtl="0" algn="ctr">
              <a:spcBef>
                <a:spcPts val="0"/>
              </a:spcBef>
              <a:spcAft>
                <a:spcPts val="0"/>
              </a:spcAft>
              <a:buClr>
                <a:schemeClr val="dk1"/>
              </a:buClr>
              <a:buSzPts val="12000"/>
              <a:buFont typeface="Arial"/>
              <a:buNone/>
              <a:defRPr sz="12000">
                <a:solidFill>
                  <a:schemeClr val="dk1"/>
                </a:solidFill>
              </a:defRPr>
            </a:lvl7pPr>
            <a:lvl8pPr lvl="7" rtl="0" algn="ctr">
              <a:spcBef>
                <a:spcPts val="0"/>
              </a:spcBef>
              <a:spcAft>
                <a:spcPts val="0"/>
              </a:spcAft>
              <a:buClr>
                <a:schemeClr val="dk1"/>
              </a:buClr>
              <a:buSzPts val="12000"/>
              <a:buFont typeface="Arial"/>
              <a:buNone/>
              <a:defRPr sz="12000">
                <a:solidFill>
                  <a:schemeClr val="dk1"/>
                </a:solidFill>
              </a:defRPr>
            </a:lvl8pPr>
            <a:lvl9pPr lvl="8" rtl="0" algn="ctr">
              <a:spcBef>
                <a:spcPts val="0"/>
              </a:spcBef>
              <a:spcAft>
                <a:spcPts val="0"/>
              </a:spcAft>
              <a:buClr>
                <a:schemeClr val="dk1"/>
              </a:buClr>
              <a:buSzPts val="12000"/>
              <a:buFont typeface="Arial"/>
              <a:buNone/>
              <a:defRPr sz="12000">
                <a:solidFill>
                  <a:schemeClr val="dk1"/>
                </a:solidFill>
              </a:defRPr>
            </a:lvl9pPr>
          </a:lstStyle>
          <a:p/>
        </p:txBody>
      </p:sp>
      <p:sp>
        <p:nvSpPr>
          <p:cNvPr id="39" name="Shape 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40" name="Shape 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chemeClr val="lt2"/>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chemeClr val="lt2"/>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chemeClr val="lt2"/>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chemeClr val="lt2"/>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chemeClr val="lt2"/>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chemeClr val="lt2"/>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chemeClr val="lt2"/>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chemeClr val="lt2"/>
              </a:buClr>
              <a:buSzPts val="1000"/>
              <a:buFont typeface="Arial"/>
              <a:buNone/>
              <a:defRPr b="0" i="0" sz="1000" u="none" cap="none" strike="noStrike">
                <a:solidFill>
                  <a:schemeClr val="lt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6.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4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51.png"/><Relationship Id="rId5" Type="http://schemas.openxmlformats.org/officeDocument/2006/relationships/image" Target="../media/image47.png"/><Relationship Id="rId6"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50.png"/><Relationship Id="rId4" Type="http://schemas.openxmlformats.org/officeDocument/2006/relationships/image" Target="../media/image53.png"/><Relationship Id="rId5"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56.png"/><Relationship Id="rId4" Type="http://schemas.openxmlformats.org/officeDocument/2006/relationships/image" Target="../media/image52.png"/><Relationship Id="rId5" Type="http://schemas.openxmlformats.org/officeDocument/2006/relationships/image" Target="../media/image58.png"/><Relationship Id="rId6"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3" name="Shape 53"/>
        <p:cNvGrpSpPr/>
        <p:nvPr/>
      </p:nvGrpSpPr>
      <p:grpSpPr>
        <a:xfrm>
          <a:off x="0" y="0"/>
          <a:ext cx="0" cy="0"/>
          <a:chOff x="0" y="0"/>
          <a:chExt cx="0" cy="0"/>
        </a:xfrm>
      </p:grpSpPr>
      <p:sp>
        <p:nvSpPr>
          <p:cNvPr id="54" name="Shape 54"/>
          <p:cNvSpPr txBox="1"/>
          <p:nvPr>
            <p:ph type="ctrTitle"/>
          </p:nvPr>
        </p:nvSpPr>
        <p:spPr>
          <a:xfrm>
            <a:off x="686844" y="744575"/>
            <a:ext cx="8520600" cy="205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200"/>
              <a:buFont typeface="Arial"/>
              <a:buNone/>
            </a:pPr>
            <a:r>
              <a:rPr lang="en"/>
              <a:t>Data Science</a:t>
            </a:r>
            <a:endParaRPr/>
          </a:p>
          <a:p>
            <a:pPr indent="0" lvl="0" marL="0" marR="0" rtl="0" algn="ctr">
              <a:lnSpc>
                <a:spcPct val="100000"/>
              </a:lnSpc>
              <a:spcBef>
                <a:spcPts val="0"/>
              </a:spcBef>
              <a:spcAft>
                <a:spcPts val="0"/>
              </a:spcAft>
              <a:buClr>
                <a:schemeClr val="dk1"/>
              </a:buClr>
              <a:buSzPts val="5200"/>
              <a:buFont typeface="Arial"/>
              <a:buNone/>
            </a:pPr>
            <a:r>
              <a:rPr b="0" i="0" lang="en" sz="5200" u="none" cap="none" strike="noStrike">
                <a:solidFill>
                  <a:schemeClr val="dk1"/>
                </a:solidFill>
                <a:latin typeface="Arial"/>
                <a:ea typeface="Arial"/>
                <a:cs typeface="Arial"/>
                <a:sym typeface="Arial"/>
              </a:rPr>
              <a:t>Workshop</a:t>
            </a:r>
            <a:endParaRPr/>
          </a:p>
        </p:txBody>
      </p:sp>
      <p:sp>
        <p:nvSpPr>
          <p:cNvPr id="55" name="Shape 55"/>
          <p:cNvSpPr txBox="1"/>
          <p:nvPr>
            <p:ph idx="1" type="subTitle"/>
          </p:nvPr>
        </p:nvSpPr>
        <p:spPr>
          <a:xfrm>
            <a:off x="2642817" y="3744575"/>
            <a:ext cx="6331500" cy="1241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2"/>
              </a:buClr>
              <a:buSzPts val="2400"/>
              <a:buFont typeface="Arial"/>
              <a:buNone/>
            </a:pPr>
            <a:r>
              <a:rPr b="0" i="0" lang="en" sz="2400" u="none" cap="none" strike="noStrike">
                <a:solidFill>
                  <a:schemeClr val="lt2"/>
                </a:solidFill>
                <a:latin typeface="Arial"/>
                <a:ea typeface="Arial"/>
                <a:cs typeface="Arial"/>
                <a:sym typeface="Arial"/>
              </a:rPr>
              <a:t>A guide by</a:t>
            </a:r>
            <a:r>
              <a:rPr b="0" i="0" lang="en" sz="3000" u="none" cap="none" strike="noStrike">
                <a:solidFill>
                  <a:schemeClr val="lt2"/>
                </a:solidFill>
                <a:latin typeface="Arial"/>
                <a:ea typeface="Arial"/>
                <a:cs typeface="Arial"/>
                <a:sym typeface="Arial"/>
              </a:rPr>
              <a:t> </a:t>
            </a:r>
            <a:r>
              <a:rPr b="1" i="0" lang="en" sz="3000" u="none" cap="none" strike="noStrike">
                <a:solidFill>
                  <a:schemeClr val="lt2"/>
                </a:solidFill>
                <a:latin typeface="Arial"/>
                <a:ea typeface="Arial"/>
                <a:cs typeface="Arial"/>
                <a:sym typeface="Arial"/>
              </a:rPr>
              <a:t>Houda Bakir</a:t>
            </a:r>
            <a:endParaRPr/>
          </a:p>
          <a:p>
            <a:pPr indent="0" lvl="0" marL="0" marR="0" rtl="0" algn="ctr">
              <a:lnSpc>
                <a:spcPct val="100000"/>
              </a:lnSpc>
              <a:spcBef>
                <a:spcPts val="0"/>
              </a:spcBef>
              <a:spcAft>
                <a:spcPts val="0"/>
              </a:spcAft>
              <a:buClr>
                <a:schemeClr val="lt2"/>
              </a:buClr>
              <a:buSzPts val="2400"/>
              <a:buFont typeface="Arial"/>
              <a:buNone/>
            </a:pPr>
            <a:r>
              <a:rPr b="0" i="0" lang="en" sz="2400" u="none" cap="none" strike="noStrike">
                <a:solidFill>
                  <a:schemeClr val="lt2"/>
                </a:solidFill>
                <a:latin typeface="Arial"/>
                <a:ea typeface="Arial"/>
                <a:cs typeface="Arial"/>
                <a:sym typeface="Arial"/>
              </a:rPr>
              <a:t>houda.bakir@datavora.com</a:t>
            </a:r>
            <a:endParaRPr/>
          </a:p>
        </p:txBody>
      </p:sp>
      <p:pic>
        <p:nvPicPr>
          <p:cNvPr descr="Logo-Datavora-230x54-pour-web-horizontale-(white-version)-.png" id="56" name="Shape 56"/>
          <p:cNvPicPr preferRelativeResize="0"/>
          <p:nvPr/>
        </p:nvPicPr>
        <p:blipFill rotWithShape="1">
          <a:blip r:embed="rId3">
            <a:alphaModFix/>
          </a:blip>
          <a:srcRect b="0" l="0" r="0" t="0"/>
          <a:stretch/>
        </p:blipFill>
        <p:spPr>
          <a:xfrm>
            <a:off x="3706350" y="3079216"/>
            <a:ext cx="3999900" cy="665368"/>
          </a:xfrm>
          <a:prstGeom prst="rect">
            <a:avLst/>
          </a:prstGeom>
          <a:noFill/>
          <a:ln>
            <a:noFill/>
          </a:ln>
        </p:spPr>
      </p:pic>
      <p:pic>
        <p:nvPicPr>
          <p:cNvPr id="57" name="Shape 57"/>
          <p:cNvPicPr preferRelativeResize="0"/>
          <p:nvPr/>
        </p:nvPicPr>
        <p:blipFill>
          <a:blip r:embed="rId4">
            <a:alphaModFix/>
          </a:blip>
          <a:stretch>
            <a:fillRect/>
          </a:stretch>
        </p:blipFill>
        <p:spPr>
          <a:xfrm>
            <a:off x="2085475" y="1649"/>
            <a:ext cx="7005224" cy="2713735"/>
          </a:xfrm>
          <a:prstGeom prst="rect">
            <a:avLst/>
          </a:prstGeom>
          <a:noFill/>
          <a:ln>
            <a:noFill/>
          </a:ln>
        </p:spPr>
      </p:pic>
      <p:pic>
        <p:nvPicPr>
          <p:cNvPr id="58" name="Shape 58"/>
          <p:cNvPicPr preferRelativeResize="0"/>
          <p:nvPr/>
        </p:nvPicPr>
        <p:blipFill rotWithShape="1">
          <a:blip r:embed="rId5">
            <a:alphaModFix/>
          </a:blip>
          <a:srcRect b="0" l="0" r="0" t="0"/>
          <a:stretch/>
        </p:blipFill>
        <p:spPr>
          <a:xfrm>
            <a:off x="0" y="-74550"/>
            <a:ext cx="2085464" cy="198693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200">
                <a:solidFill>
                  <a:srgbClr val="00B0F0"/>
                </a:solidFill>
              </a:rPr>
              <a:t>Numpy – Creating arrays</a:t>
            </a:r>
            <a:endParaRPr>
              <a:solidFill>
                <a:srgbClr val="00B0F0"/>
              </a:solidFill>
            </a:endParaRPr>
          </a:p>
        </p:txBody>
      </p:sp>
      <p:sp>
        <p:nvSpPr>
          <p:cNvPr id="137" name="Shape 137"/>
          <p:cNvSpPr txBox="1"/>
          <p:nvPr>
            <p:ph idx="1" type="body"/>
          </p:nvPr>
        </p:nvSpPr>
        <p:spPr>
          <a:xfrm>
            <a:off x="311700" y="1152475"/>
            <a:ext cx="8520600" cy="3794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Clr>
                <a:srgbClr val="FFFFFF"/>
              </a:buClr>
              <a:buSzPts val="2400"/>
              <a:buChar char="●"/>
            </a:pPr>
            <a:r>
              <a:rPr lang="en" sz="2400">
                <a:solidFill>
                  <a:srgbClr val="FFFFFF"/>
                </a:solidFill>
              </a:rPr>
              <a:t>There are a number of ways to initialize new numpy arrays</a:t>
            </a:r>
            <a:endParaRPr sz="2400">
              <a:solidFill>
                <a:srgbClr val="FFFFFF"/>
              </a:solidFill>
            </a:endParaRPr>
          </a:p>
          <a:p>
            <a:pPr indent="457200" lvl="0" marL="457200" rtl="0">
              <a:spcBef>
                <a:spcPts val="600"/>
              </a:spcBef>
              <a:spcAft>
                <a:spcPts val="0"/>
              </a:spcAft>
              <a:buNone/>
            </a:pPr>
            <a:r>
              <a:rPr lang="en">
                <a:solidFill>
                  <a:srgbClr val="FFFFFF"/>
                </a:solidFill>
              </a:rPr>
              <a:t>–</a:t>
            </a:r>
            <a:r>
              <a:rPr lang="en">
                <a:solidFill>
                  <a:srgbClr val="FFFFFF"/>
                </a:solidFill>
              </a:rPr>
              <a:t> a Python list or tuple</a:t>
            </a:r>
            <a:r>
              <a:rPr lang="en">
                <a:solidFill>
                  <a:srgbClr val="FFFFFF"/>
                </a:solidFill>
              </a:rPr>
              <a:t>s</a:t>
            </a:r>
            <a:endParaRPr>
              <a:solidFill>
                <a:srgbClr val="FFFFFF"/>
              </a:solidFill>
            </a:endParaRPr>
          </a:p>
          <a:p>
            <a:pPr indent="457200" lvl="0" marL="457200" rtl="0">
              <a:spcBef>
                <a:spcPts val="400"/>
              </a:spcBef>
              <a:spcAft>
                <a:spcPts val="0"/>
              </a:spcAft>
              <a:buNone/>
            </a:pPr>
            <a:r>
              <a:rPr lang="en">
                <a:solidFill>
                  <a:srgbClr val="FFFFFF"/>
                </a:solidFill>
              </a:rPr>
              <a:t>– using functions that generate numpy arrays : </a:t>
            </a:r>
            <a:r>
              <a:rPr b="1" lang="en">
                <a:solidFill>
                  <a:srgbClr val="00B0F0"/>
                </a:solidFill>
              </a:rPr>
              <a:t>arange</a:t>
            </a:r>
            <a:r>
              <a:rPr lang="en">
                <a:solidFill>
                  <a:srgbClr val="FFFFFF"/>
                </a:solidFill>
              </a:rPr>
              <a:t>, </a:t>
            </a:r>
            <a:r>
              <a:rPr b="1" lang="en">
                <a:solidFill>
                  <a:srgbClr val="00B0F0"/>
                </a:solidFill>
              </a:rPr>
              <a:t>linspace</a:t>
            </a:r>
            <a:r>
              <a:rPr lang="en">
                <a:solidFill>
                  <a:srgbClr val="FFFFFF"/>
                </a:solidFill>
              </a:rPr>
              <a:t>, etc.</a:t>
            </a:r>
            <a:endParaRPr>
              <a:solidFill>
                <a:srgbClr val="FFFFFF"/>
              </a:solidFill>
            </a:endParaRPr>
          </a:p>
          <a:p>
            <a:pPr indent="457200" lvl="0" marL="457200" rtl="0">
              <a:spcBef>
                <a:spcPts val="400"/>
              </a:spcBef>
              <a:spcAft>
                <a:spcPts val="0"/>
              </a:spcAft>
              <a:buNone/>
            </a:pPr>
            <a:r>
              <a:rPr lang="en">
                <a:solidFill>
                  <a:srgbClr val="FFFFFF"/>
                </a:solidFill>
              </a:rPr>
              <a:t>– reading data from files : “.csv” , “. json” , etc.</a:t>
            </a:r>
            <a:endParaRPr>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1600"/>
              </a:spcBef>
              <a:spcAft>
                <a:spcPts val="0"/>
              </a:spcAft>
              <a:buNone/>
            </a:pPr>
            <a:r>
              <a:t/>
            </a:r>
            <a:endParaRPr sz="2000">
              <a:solidFill>
                <a:srgbClr val="FFFFFF"/>
              </a:solidFill>
            </a:endParaRPr>
          </a:p>
          <a:p>
            <a:pPr indent="0" lvl="0" marL="0" rtl="0">
              <a:spcBef>
                <a:spcPts val="1600"/>
              </a:spcBef>
              <a:spcAft>
                <a:spcPts val="0"/>
              </a:spcAft>
              <a:buNone/>
            </a:pPr>
            <a:r>
              <a:t/>
            </a:r>
            <a:endParaRPr sz="2000">
              <a:solidFill>
                <a:srgbClr val="FFFFFF"/>
              </a:solidFill>
            </a:endParaRPr>
          </a:p>
          <a:p>
            <a:pPr indent="0" lvl="0" marL="0" rtl="0">
              <a:spcBef>
                <a:spcPts val="1600"/>
              </a:spcBef>
              <a:spcAft>
                <a:spcPts val="0"/>
              </a:spcAft>
              <a:buNone/>
            </a:pPr>
            <a:r>
              <a:t/>
            </a:r>
            <a:endParaRPr sz="2000">
              <a:solidFill>
                <a:srgbClr val="FFFFFF"/>
              </a:solidFill>
            </a:endParaRPr>
          </a:p>
          <a:p>
            <a:pPr indent="0" lvl="0" marL="0" rtl="0">
              <a:lnSpc>
                <a:spcPct val="150000"/>
              </a:lnSpc>
              <a:spcBef>
                <a:spcPts val="1600"/>
              </a:spcBef>
              <a:spcAft>
                <a:spcPts val="0"/>
              </a:spcAft>
              <a:buNone/>
            </a:pPr>
            <a:r>
              <a:rPr b="1" lang="en">
                <a:solidFill>
                  <a:srgbClr val="FFFFFF"/>
                </a:solidFill>
              </a:rPr>
              <a:t> Install  Numpy </a:t>
            </a:r>
            <a:endParaRPr>
              <a:solidFill>
                <a:srgbClr val="FFFFFF"/>
              </a:solidFill>
            </a:endParaRPr>
          </a:p>
          <a:p>
            <a:pPr indent="0" lvl="0" marL="0" rtl="0">
              <a:lnSpc>
                <a:spcPct val="150000"/>
              </a:lnSpc>
              <a:spcBef>
                <a:spcPts val="0"/>
              </a:spcBef>
              <a:spcAft>
                <a:spcPts val="0"/>
              </a:spcAft>
              <a:buNone/>
            </a:pPr>
            <a:r>
              <a:rPr lang="en" sz="2000">
                <a:solidFill>
                  <a:srgbClr val="FFFFFF"/>
                </a:solidFill>
              </a:rPr>
              <a:t>Import </a:t>
            </a:r>
            <a:r>
              <a:rPr b="1" lang="en">
                <a:solidFill>
                  <a:srgbClr val="FFFFFF"/>
                </a:solidFill>
              </a:rPr>
              <a:t>Numpy </a:t>
            </a:r>
            <a:endParaRPr sz="2000">
              <a:solidFill>
                <a:srgbClr val="FFFFFF"/>
              </a:solidFill>
            </a:endParaRPr>
          </a:p>
          <a:p>
            <a:pPr indent="0" lvl="0" marL="0" rtl="0">
              <a:spcBef>
                <a:spcPts val="1600"/>
              </a:spcBef>
              <a:spcAft>
                <a:spcPts val="0"/>
              </a:spcAft>
              <a:buNone/>
            </a:pPr>
            <a:r>
              <a:t/>
            </a:r>
            <a:endParaRPr sz="2000">
              <a:solidFill>
                <a:srgbClr val="FFFFFF"/>
              </a:solidFill>
            </a:endParaRPr>
          </a:p>
          <a:p>
            <a:pPr indent="0" lvl="0" marL="0" rtl="0">
              <a:spcBef>
                <a:spcPts val="1600"/>
              </a:spcBef>
              <a:spcAft>
                <a:spcPts val="0"/>
              </a:spcAft>
              <a:buNone/>
            </a:pPr>
            <a:r>
              <a:t/>
            </a:r>
            <a:endParaRPr>
              <a:solidFill>
                <a:srgbClr val="FFFFFF"/>
              </a:solidFill>
            </a:endParaRPr>
          </a:p>
          <a:p>
            <a:pPr indent="0" lvl="0" marL="0" rtl="0">
              <a:spcBef>
                <a:spcPts val="1600"/>
              </a:spcBef>
              <a:spcAft>
                <a:spcPts val="0"/>
              </a:spcAft>
              <a:buNone/>
            </a:pPr>
            <a:r>
              <a:t/>
            </a:r>
            <a:endParaRPr>
              <a:solidFill>
                <a:srgbClr val="FFFFFF"/>
              </a:solidFill>
            </a:endParaRPr>
          </a:p>
          <a:p>
            <a:pPr indent="0" lvl="0" marL="0" rtl="0">
              <a:spcBef>
                <a:spcPts val="1600"/>
              </a:spcBef>
              <a:spcAft>
                <a:spcPts val="1600"/>
              </a:spcAft>
              <a:buNone/>
            </a:pPr>
            <a:r>
              <a:t/>
            </a:r>
            <a:endParaRPr>
              <a:solidFill>
                <a:srgbClr val="FFFFFF"/>
              </a:solidFill>
            </a:endParaRPr>
          </a:p>
        </p:txBody>
      </p:sp>
      <p:sp>
        <p:nvSpPr>
          <p:cNvPr id="138" name="Shape 1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B0F0"/>
                </a:solidFill>
              </a:rPr>
              <a:t>‹#›</a:t>
            </a:fld>
            <a:endParaRPr>
              <a:solidFill>
                <a:srgbClr val="00B0F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200">
                <a:solidFill>
                  <a:schemeClr val="accent5"/>
                </a:solidFill>
              </a:rPr>
              <a:t>Numpy – Creating vectors</a:t>
            </a:r>
            <a:endParaRPr>
              <a:solidFill>
                <a:schemeClr val="accent5"/>
              </a:solidFill>
            </a:endParaRPr>
          </a:p>
        </p:txBody>
      </p:sp>
      <p:sp>
        <p:nvSpPr>
          <p:cNvPr id="144" name="Shape 144"/>
          <p:cNvSpPr txBox="1"/>
          <p:nvPr>
            <p:ph idx="1" type="body"/>
          </p:nvPr>
        </p:nvSpPr>
        <p:spPr>
          <a:xfrm>
            <a:off x="311700" y="1152475"/>
            <a:ext cx="8520600" cy="3794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Clr>
                <a:srgbClr val="FFFFFF"/>
              </a:buClr>
              <a:buSzPts val="2400"/>
              <a:buChar char="-"/>
            </a:pPr>
            <a:r>
              <a:rPr lang="en" sz="2400">
                <a:solidFill>
                  <a:srgbClr val="FFFFFF"/>
                </a:solidFill>
              </a:rPr>
              <a:t>From Lists </a:t>
            </a:r>
            <a:endParaRPr>
              <a:solidFill>
                <a:srgbClr val="FFFFFF"/>
              </a:solidFill>
            </a:endParaRPr>
          </a:p>
          <a:p>
            <a:pPr indent="0" lvl="0" marL="0" rtl="0">
              <a:spcBef>
                <a:spcPts val="600"/>
              </a:spcBef>
              <a:spcAft>
                <a:spcPts val="0"/>
              </a:spcAft>
              <a:buNone/>
            </a:pPr>
            <a:r>
              <a:rPr lang="en">
                <a:solidFill>
                  <a:srgbClr val="FFFFFF"/>
                </a:solidFill>
              </a:rPr>
              <a:t>                 </a:t>
            </a:r>
            <a:endParaRPr>
              <a:solidFill>
                <a:srgbClr val="FFFFFF"/>
              </a:solidFill>
            </a:endParaRPr>
          </a:p>
          <a:p>
            <a:pPr indent="457200" lvl="0" marL="457200" rtl="0">
              <a:spcBef>
                <a:spcPts val="600"/>
              </a:spcBef>
              <a:spcAft>
                <a:spcPts val="0"/>
              </a:spcAft>
              <a:buNone/>
            </a:pPr>
            <a:r>
              <a:rPr b="1" lang="en">
                <a:solidFill>
                  <a:srgbClr val="FFFFFF"/>
                </a:solidFill>
              </a:rPr>
              <a:t>numpy.array</a:t>
            </a:r>
            <a:endParaRPr b="1">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1600"/>
              </a:spcBef>
              <a:spcAft>
                <a:spcPts val="0"/>
              </a:spcAft>
              <a:buNone/>
            </a:pPr>
            <a:r>
              <a:t/>
            </a:r>
            <a:endParaRPr sz="2000">
              <a:solidFill>
                <a:srgbClr val="FFFFFF"/>
              </a:solidFill>
            </a:endParaRPr>
          </a:p>
          <a:p>
            <a:pPr indent="0" lvl="0" marL="0" rtl="0">
              <a:spcBef>
                <a:spcPts val="1600"/>
              </a:spcBef>
              <a:spcAft>
                <a:spcPts val="0"/>
              </a:spcAft>
              <a:buNone/>
            </a:pPr>
            <a:r>
              <a:t/>
            </a:r>
            <a:endParaRPr sz="2000">
              <a:solidFill>
                <a:srgbClr val="FFFFFF"/>
              </a:solidFill>
            </a:endParaRPr>
          </a:p>
          <a:p>
            <a:pPr indent="0" lvl="0" marL="0" rtl="0">
              <a:spcBef>
                <a:spcPts val="1600"/>
              </a:spcBef>
              <a:spcAft>
                <a:spcPts val="0"/>
              </a:spcAft>
              <a:buNone/>
            </a:pPr>
            <a:r>
              <a:t/>
            </a:r>
            <a:endParaRPr sz="2000">
              <a:solidFill>
                <a:srgbClr val="FFFFFF"/>
              </a:solidFill>
            </a:endParaRPr>
          </a:p>
          <a:p>
            <a:pPr indent="0" lvl="0" marL="0" rtl="0">
              <a:spcBef>
                <a:spcPts val="1600"/>
              </a:spcBef>
              <a:spcAft>
                <a:spcPts val="0"/>
              </a:spcAft>
              <a:buNone/>
            </a:pPr>
            <a:r>
              <a:t/>
            </a:r>
            <a:endParaRPr>
              <a:solidFill>
                <a:srgbClr val="FFFFFF"/>
              </a:solidFill>
            </a:endParaRPr>
          </a:p>
          <a:p>
            <a:pPr indent="0" lvl="0" marL="0" rtl="0">
              <a:spcBef>
                <a:spcPts val="1600"/>
              </a:spcBef>
              <a:spcAft>
                <a:spcPts val="0"/>
              </a:spcAft>
              <a:buNone/>
            </a:pPr>
            <a:r>
              <a:t/>
            </a:r>
            <a:endParaRPr>
              <a:solidFill>
                <a:srgbClr val="FFFFFF"/>
              </a:solidFill>
            </a:endParaRPr>
          </a:p>
          <a:p>
            <a:pPr indent="0" lvl="0" marL="0" rtl="0">
              <a:spcBef>
                <a:spcPts val="1600"/>
              </a:spcBef>
              <a:spcAft>
                <a:spcPts val="1600"/>
              </a:spcAft>
              <a:buNone/>
            </a:pPr>
            <a:r>
              <a:t/>
            </a:r>
            <a:endParaRPr>
              <a:solidFill>
                <a:srgbClr val="FFFFFF"/>
              </a:solidFill>
            </a:endParaRPr>
          </a:p>
        </p:txBody>
      </p:sp>
      <p:pic>
        <p:nvPicPr>
          <p:cNvPr id="145" name="Shape 145"/>
          <p:cNvPicPr preferRelativeResize="0"/>
          <p:nvPr/>
        </p:nvPicPr>
        <p:blipFill>
          <a:blip r:embed="rId3">
            <a:alphaModFix/>
          </a:blip>
          <a:stretch>
            <a:fillRect/>
          </a:stretch>
        </p:blipFill>
        <p:spPr>
          <a:xfrm>
            <a:off x="3479025" y="1798125"/>
            <a:ext cx="4838700" cy="2762250"/>
          </a:xfrm>
          <a:prstGeom prst="rect">
            <a:avLst/>
          </a:prstGeom>
          <a:noFill/>
          <a:ln>
            <a:noFill/>
          </a:ln>
        </p:spPr>
      </p:pic>
      <p:sp>
        <p:nvSpPr>
          <p:cNvPr id="146" name="Shape 1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FFFF"/>
                </a:solidFill>
              </a:rPr>
              <a:t>‹#›</a:t>
            </a:fld>
            <a:endParaRPr>
              <a:solidFill>
                <a:srgbClr val="00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200">
                <a:solidFill>
                  <a:schemeClr val="accent5"/>
                </a:solidFill>
              </a:rPr>
              <a:t>Numpy – Creating matrices</a:t>
            </a:r>
            <a:endParaRPr>
              <a:solidFill>
                <a:schemeClr val="accent5"/>
              </a:solidFill>
            </a:endParaRPr>
          </a:p>
        </p:txBody>
      </p:sp>
      <p:sp>
        <p:nvSpPr>
          <p:cNvPr id="152" name="Shape 152"/>
          <p:cNvSpPr txBox="1"/>
          <p:nvPr>
            <p:ph idx="1" type="body"/>
          </p:nvPr>
        </p:nvSpPr>
        <p:spPr>
          <a:xfrm>
            <a:off x="311700" y="1152475"/>
            <a:ext cx="8520600" cy="3794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Clr>
                <a:srgbClr val="FFFFFF"/>
              </a:buClr>
              <a:buSzPts val="2400"/>
              <a:buChar char="-"/>
            </a:pPr>
            <a:r>
              <a:rPr lang="en" sz="2400">
                <a:solidFill>
                  <a:srgbClr val="FFFFFF"/>
                </a:solidFill>
              </a:rPr>
              <a:t>From Lists </a:t>
            </a:r>
            <a:endParaRPr>
              <a:solidFill>
                <a:srgbClr val="FFFFFF"/>
              </a:solidFill>
            </a:endParaRPr>
          </a:p>
          <a:p>
            <a:pPr indent="0" lvl="0" marL="0" rtl="0">
              <a:spcBef>
                <a:spcPts val="600"/>
              </a:spcBef>
              <a:spcAft>
                <a:spcPts val="0"/>
              </a:spcAft>
              <a:buNone/>
            </a:pPr>
            <a:r>
              <a:rPr lang="en">
                <a:solidFill>
                  <a:srgbClr val="FFFFFF"/>
                </a:solidFill>
              </a:rPr>
              <a:t>                 </a:t>
            </a:r>
            <a:endParaRPr>
              <a:solidFill>
                <a:srgbClr val="FFFFFF"/>
              </a:solidFill>
            </a:endParaRPr>
          </a:p>
          <a:p>
            <a:pPr indent="457200" lvl="0" marL="457200" rtl="0">
              <a:spcBef>
                <a:spcPts val="600"/>
              </a:spcBef>
              <a:spcAft>
                <a:spcPts val="0"/>
              </a:spcAft>
              <a:buNone/>
            </a:pPr>
            <a:r>
              <a:rPr b="1" lang="en">
                <a:solidFill>
                  <a:srgbClr val="FFFFFF"/>
                </a:solidFill>
              </a:rPr>
              <a:t>numpy.array</a:t>
            </a:r>
            <a:endParaRPr b="1">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1600"/>
              </a:spcBef>
              <a:spcAft>
                <a:spcPts val="0"/>
              </a:spcAft>
              <a:buNone/>
            </a:pPr>
            <a:r>
              <a:t/>
            </a:r>
            <a:endParaRPr sz="2000">
              <a:solidFill>
                <a:srgbClr val="FFFFFF"/>
              </a:solidFill>
            </a:endParaRPr>
          </a:p>
          <a:p>
            <a:pPr indent="0" lvl="0" marL="0" rtl="0">
              <a:spcBef>
                <a:spcPts val="1600"/>
              </a:spcBef>
              <a:spcAft>
                <a:spcPts val="0"/>
              </a:spcAft>
              <a:buNone/>
            </a:pPr>
            <a:r>
              <a:t/>
            </a:r>
            <a:endParaRPr sz="2000">
              <a:solidFill>
                <a:srgbClr val="FFFFFF"/>
              </a:solidFill>
            </a:endParaRPr>
          </a:p>
          <a:p>
            <a:pPr indent="0" lvl="0" marL="0" rtl="0">
              <a:spcBef>
                <a:spcPts val="1600"/>
              </a:spcBef>
              <a:spcAft>
                <a:spcPts val="0"/>
              </a:spcAft>
              <a:buNone/>
            </a:pPr>
            <a:r>
              <a:t/>
            </a:r>
            <a:endParaRPr sz="2000">
              <a:solidFill>
                <a:srgbClr val="FFFFFF"/>
              </a:solidFill>
            </a:endParaRPr>
          </a:p>
          <a:p>
            <a:pPr indent="0" lvl="0" marL="0" rtl="0">
              <a:spcBef>
                <a:spcPts val="1600"/>
              </a:spcBef>
              <a:spcAft>
                <a:spcPts val="0"/>
              </a:spcAft>
              <a:buNone/>
            </a:pPr>
            <a:r>
              <a:t/>
            </a:r>
            <a:endParaRPr>
              <a:solidFill>
                <a:srgbClr val="FFFFFF"/>
              </a:solidFill>
            </a:endParaRPr>
          </a:p>
          <a:p>
            <a:pPr indent="0" lvl="0" marL="0" rtl="0">
              <a:spcBef>
                <a:spcPts val="1600"/>
              </a:spcBef>
              <a:spcAft>
                <a:spcPts val="0"/>
              </a:spcAft>
              <a:buNone/>
            </a:pPr>
            <a:r>
              <a:t/>
            </a:r>
            <a:endParaRPr>
              <a:solidFill>
                <a:srgbClr val="FFFFFF"/>
              </a:solidFill>
            </a:endParaRPr>
          </a:p>
          <a:p>
            <a:pPr indent="0" lvl="0" marL="0" rtl="0">
              <a:spcBef>
                <a:spcPts val="1600"/>
              </a:spcBef>
              <a:spcAft>
                <a:spcPts val="1600"/>
              </a:spcAft>
              <a:buNone/>
            </a:pPr>
            <a:r>
              <a:t/>
            </a:r>
            <a:endParaRPr>
              <a:solidFill>
                <a:srgbClr val="FFFFFF"/>
              </a:solidFill>
            </a:endParaRPr>
          </a:p>
        </p:txBody>
      </p:sp>
      <p:pic>
        <p:nvPicPr>
          <p:cNvPr id="153" name="Shape 153"/>
          <p:cNvPicPr preferRelativeResize="0"/>
          <p:nvPr/>
        </p:nvPicPr>
        <p:blipFill>
          <a:blip r:embed="rId3">
            <a:alphaModFix/>
          </a:blip>
          <a:stretch>
            <a:fillRect/>
          </a:stretch>
        </p:blipFill>
        <p:spPr>
          <a:xfrm>
            <a:off x="2643750" y="1342200"/>
            <a:ext cx="6750900" cy="3415250"/>
          </a:xfrm>
          <a:prstGeom prst="rect">
            <a:avLst/>
          </a:prstGeom>
          <a:noFill/>
          <a:ln>
            <a:noFill/>
          </a:ln>
        </p:spPr>
      </p:pic>
      <p:pic>
        <p:nvPicPr>
          <p:cNvPr id="154" name="Shape 154"/>
          <p:cNvPicPr preferRelativeResize="0"/>
          <p:nvPr/>
        </p:nvPicPr>
        <p:blipFill>
          <a:blip r:embed="rId4">
            <a:alphaModFix/>
          </a:blip>
          <a:stretch>
            <a:fillRect/>
          </a:stretch>
        </p:blipFill>
        <p:spPr>
          <a:xfrm>
            <a:off x="2597138" y="3486150"/>
            <a:ext cx="5915025" cy="1657350"/>
          </a:xfrm>
          <a:prstGeom prst="rect">
            <a:avLst/>
          </a:prstGeom>
          <a:noFill/>
          <a:ln>
            <a:noFill/>
          </a:ln>
        </p:spPr>
      </p:pic>
      <p:sp>
        <p:nvSpPr>
          <p:cNvPr id="155" name="Shape 1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FFFF"/>
                </a:solidFill>
              </a:rPr>
              <a:t>‹#›</a:t>
            </a:fld>
            <a:endParaRPr>
              <a:solidFill>
                <a:srgbClr val="00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311700" y="-687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200">
                <a:solidFill>
                  <a:schemeClr val="accent5"/>
                </a:solidFill>
              </a:rPr>
              <a:t>Numpy – Matrices use</a:t>
            </a:r>
            <a:endParaRPr>
              <a:solidFill>
                <a:schemeClr val="accent5"/>
              </a:solidFill>
            </a:endParaRPr>
          </a:p>
        </p:txBody>
      </p:sp>
      <p:pic>
        <p:nvPicPr>
          <p:cNvPr id="161" name="Shape 161"/>
          <p:cNvPicPr preferRelativeResize="0"/>
          <p:nvPr/>
        </p:nvPicPr>
        <p:blipFill>
          <a:blip r:embed="rId3">
            <a:alphaModFix/>
          </a:blip>
          <a:stretch>
            <a:fillRect/>
          </a:stretch>
        </p:blipFill>
        <p:spPr>
          <a:xfrm>
            <a:off x="631900" y="467237"/>
            <a:ext cx="7528775" cy="4634475"/>
          </a:xfrm>
          <a:prstGeom prst="rect">
            <a:avLst/>
          </a:prstGeom>
          <a:noFill/>
          <a:ln>
            <a:noFill/>
          </a:ln>
        </p:spPr>
      </p:pic>
      <p:sp>
        <p:nvSpPr>
          <p:cNvPr id="162" name="Shape 1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FFFF"/>
                </a:solidFill>
              </a:rPr>
              <a:t>‹#›</a:t>
            </a:fld>
            <a:endParaRPr>
              <a:solidFill>
                <a:srgbClr val="00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200">
                <a:solidFill>
                  <a:srgbClr val="FFFFFF"/>
                </a:solidFill>
              </a:rPr>
              <a:t>Numpy – Creating arrays</a:t>
            </a:r>
            <a:endParaRPr/>
          </a:p>
        </p:txBody>
      </p:sp>
      <p:pic>
        <p:nvPicPr>
          <p:cNvPr id="168" name="Shape 168"/>
          <p:cNvPicPr preferRelativeResize="0"/>
          <p:nvPr/>
        </p:nvPicPr>
        <p:blipFill>
          <a:blip r:embed="rId3">
            <a:alphaModFix/>
          </a:blip>
          <a:stretch>
            <a:fillRect/>
          </a:stretch>
        </p:blipFill>
        <p:spPr>
          <a:xfrm>
            <a:off x="523725" y="1256224"/>
            <a:ext cx="7781925" cy="3889750"/>
          </a:xfrm>
          <a:prstGeom prst="rect">
            <a:avLst/>
          </a:prstGeom>
          <a:noFill/>
          <a:ln>
            <a:noFill/>
          </a:ln>
        </p:spPr>
      </p:pic>
      <p:sp>
        <p:nvSpPr>
          <p:cNvPr id="169" name="Shape 1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FFFF"/>
                </a:solidFill>
              </a:rPr>
              <a:t>‹#›</a:t>
            </a:fld>
            <a:endParaRPr>
              <a:solidFill>
                <a:srgbClr val="00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311700" y="2286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200">
                <a:solidFill>
                  <a:srgbClr val="FFFFFF"/>
                </a:solidFill>
              </a:rPr>
              <a:t>Numpy – Creating arrays</a:t>
            </a:r>
            <a:endParaRPr/>
          </a:p>
        </p:txBody>
      </p:sp>
      <p:pic>
        <p:nvPicPr>
          <p:cNvPr id="175" name="Shape 175"/>
          <p:cNvPicPr preferRelativeResize="0"/>
          <p:nvPr/>
        </p:nvPicPr>
        <p:blipFill>
          <a:blip r:embed="rId3">
            <a:alphaModFix/>
          </a:blip>
          <a:stretch>
            <a:fillRect/>
          </a:stretch>
        </p:blipFill>
        <p:spPr>
          <a:xfrm>
            <a:off x="853100" y="801375"/>
            <a:ext cx="7356275" cy="4337425"/>
          </a:xfrm>
          <a:prstGeom prst="rect">
            <a:avLst/>
          </a:prstGeom>
          <a:noFill/>
          <a:ln>
            <a:noFill/>
          </a:ln>
        </p:spPr>
      </p:pic>
      <p:sp>
        <p:nvSpPr>
          <p:cNvPr id="176" name="Shape 1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FFFF"/>
                </a:solidFill>
              </a:rPr>
              <a:t>‹#›</a:t>
            </a:fld>
            <a:endParaRPr>
              <a:solidFill>
                <a:srgbClr val="00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200">
                <a:solidFill>
                  <a:srgbClr val="FFFFFF"/>
                </a:solidFill>
              </a:rPr>
              <a:t>Numpy – array creation and use</a:t>
            </a:r>
            <a:endParaRPr/>
          </a:p>
        </p:txBody>
      </p:sp>
      <p:pic>
        <p:nvPicPr>
          <p:cNvPr id="182" name="Shape 182"/>
          <p:cNvPicPr preferRelativeResize="0"/>
          <p:nvPr/>
        </p:nvPicPr>
        <p:blipFill>
          <a:blip r:embed="rId3">
            <a:alphaModFix/>
          </a:blip>
          <a:stretch>
            <a:fillRect/>
          </a:stretch>
        </p:blipFill>
        <p:spPr>
          <a:xfrm>
            <a:off x="457200" y="1152463"/>
            <a:ext cx="8077200" cy="3876675"/>
          </a:xfrm>
          <a:prstGeom prst="rect">
            <a:avLst/>
          </a:prstGeom>
          <a:noFill/>
          <a:ln>
            <a:noFill/>
          </a:ln>
        </p:spPr>
      </p:pic>
      <p:sp>
        <p:nvSpPr>
          <p:cNvPr id="183" name="Shape 1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FFFF"/>
                </a:solidFill>
              </a:rPr>
              <a:t>‹#›</a:t>
            </a:fld>
            <a:endParaRPr>
              <a:solidFill>
                <a:srgbClr val="00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200">
                <a:solidFill>
                  <a:srgbClr val="FFFFFF"/>
                </a:solidFill>
              </a:rPr>
              <a:t>Numpy – array creation and use</a:t>
            </a:r>
            <a:endParaRPr/>
          </a:p>
        </p:txBody>
      </p:sp>
      <p:pic>
        <p:nvPicPr>
          <p:cNvPr id="189" name="Shape 189"/>
          <p:cNvPicPr preferRelativeResize="0"/>
          <p:nvPr/>
        </p:nvPicPr>
        <p:blipFill>
          <a:blip r:embed="rId3">
            <a:alphaModFix/>
          </a:blip>
          <a:stretch>
            <a:fillRect/>
          </a:stretch>
        </p:blipFill>
        <p:spPr>
          <a:xfrm>
            <a:off x="344550" y="1270300"/>
            <a:ext cx="7643199" cy="3708300"/>
          </a:xfrm>
          <a:prstGeom prst="rect">
            <a:avLst/>
          </a:prstGeom>
          <a:noFill/>
          <a:ln>
            <a:noFill/>
          </a:ln>
        </p:spPr>
      </p:pic>
      <p:sp>
        <p:nvSpPr>
          <p:cNvPr id="190" name="Shape 1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FFFF"/>
                </a:solidFill>
              </a:rPr>
              <a:t>‹#›</a:t>
            </a:fld>
            <a:endParaRPr>
              <a:solidFill>
                <a:srgbClr val="00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200">
                <a:solidFill>
                  <a:srgbClr val="FFFFFF"/>
                </a:solidFill>
              </a:rPr>
              <a:t>Numpy – array creation and use</a:t>
            </a:r>
            <a:endParaRPr/>
          </a:p>
        </p:txBody>
      </p:sp>
      <p:sp>
        <p:nvSpPr>
          <p:cNvPr id="196" name="Shape 196"/>
          <p:cNvSpPr txBox="1"/>
          <p:nvPr>
            <p:ph idx="1" type="body"/>
          </p:nvPr>
        </p:nvSpPr>
        <p:spPr>
          <a:xfrm>
            <a:off x="311700" y="1152475"/>
            <a:ext cx="8520600" cy="381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342900" lvl="0" marL="457200" rtl="0">
              <a:spcBef>
                <a:spcPts val="1600"/>
              </a:spcBef>
              <a:spcAft>
                <a:spcPts val="0"/>
              </a:spcAft>
              <a:buClr>
                <a:srgbClr val="FBFBFB"/>
              </a:buClr>
              <a:buSzPts val="1800"/>
              <a:buChar char="●"/>
            </a:pPr>
            <a:r>
              <a:rPr b="1" lang="en">
                <a:solidFill>
                  <a:srgbClr val="FBFBFB"/>
                </a:solidFill>
              </a:rPr>
              <a:t>NumPy</a:t>
            </a:r>
            <a:r>
              <a:rPr lang="en">
                <a:solidFill>
                  <a:srgbClr val="FBFBFB"/>
                </a:solidFill>
              </a:rPr>
              <a:t>'s main object is the homogeneous multidimensional array called </a:t>
            </a:r>
            <a:r>
              <a:rPr b="1" lang="en">
                <a:solidFill>
                  <a:schemeClr val="accent5"/>
                </a:solidFill>
                <a:latin typeface="Courier New"/>
                <a:ea typeface="Courier New"/>
                <a:cs typeface="Courier New"/>
                <a:sym typeface="Courier New"/>
              </a:rPr>
              <a:t>ndarray</a:t>
            </a:r>
            <a:r>
              <a:rPr lang="en">
                <a:solidFill>
                  <a:srgbClr val="FBFBFB"/>
                </a:solidFill>
              </a:rPr>
              <a:t>.</a:t>
            </a:r>
            <a:endParaRPr/>
          </a:p>
        </p:txBody>
      </p:sp>
      <p:pic>
        <p:nvPicPr>
          <p:cNvPr id="197" name="Shape 197"/>
          <p:cNvPicPr preferRelativeResize="0"/>
          <p:nvPr/>
        </p:nvPicPr>
        <p:blipFill>
          <a:blip r:embed="rId3">
            <a:alphaModFix/>
          </a:blip>
          <a:stretch>
            <a:fillRect/>
          </a:stretch>
        </p:blipFill>
        <p:spPr>
          <a:xfrm>
            <a:off x="681038" y="1065213"/>
            <a:ext cx="7781925" cy="2981325"/>
          </a:xfrm>
          <a:prstGeom prst="rect">
            <a:avLst/>
          </a:prstGeom>
          <a:noFill/>
          <a:ln>
            <a:noFill/>
          </a:ln>
        </p:spPr>
      </p:pic>
      <p:sp>
        <p:nvSpPr>
          <p:cNvPr id="198" name="Shape 1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FFFF"/>
                </a:solidFill>
              </a:rPr>
              <a:t>‹#›</a:t>
            </a:fld>
            <a:endParaRPr>
              <a:solidFill>
                <a:srgbClr val="00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Shape 203"/>
          <p:cNvPicPr preferRelativeResize="0"/>
          <p:nvPr/>
        </p:nvPicPr>
        <p:blipFill>
          <a:blip r:embed="rId3">
            <a:alphaModFix/>
          </a:blip>
          <a:stretch>
            <a:fillRect/>
          </a:stretch>
        </p:blipFill>
        <p:spPr>
          <a:xfrm>
            <a:off x="841125" y="169576"/>
            <a:ext cx="7461726" cy="4804350"/>
          </a:xfrm>
          <a:prstGeom prst="rect">
            <a:avLst/>
          </a:prstGeom>
          <a:noFill/>
          <a:ln>
            <a:noFill/>
          </a:ln>
        </p:spPr>
      </p:pic>
      <p:sp>
        <p:nvSpPr>
          <p:cNvPr id="204" name="Shape 2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FFFF"/>
                </a:solidFill>
              </a:rPr>
              <a:t>‹#›</a:t>
            </a:fld>
            <a:endParaRPr>
              <a:solidFill>
                <a:srgbClr val="00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2" name="Shape 62"/>
        <p:cNvGrpSpPr/>
        <p:nvPr/>
      </p:nvGrpSpPr>
      <p:grpSpPr>
        <a:xfrm>
          <a:off x="0" y="0"/>
          <a:ext cx="0" cy="0"/>
          <a:chOff x="0" y="0"/>
          <a:chExt cx="0" cy="0"/>
        </a:xfrm>
      </p:grpSpPr>
      <p:pic>
        <p:nvPicPr>
          <p:cNvPr id="63" name="Shape 63"/>
          <p:cNvPicPr preferRelativeResize="0"/>
          <p:nvPr/>
        </p:nvPicPr>
        <p:blipFill rotWithShape="1">
          <a:blip r:embed="rId3">
            <a:alphaModFix/>
          </a:blip>
          <a:srcRect b="0" l="0" r="0" t="0"/>
          <a:stretch/>
        </p:blipFill>
        <p:spPr>
          <a:xfrm>
            <a:off x="2444700" y="162737"/>
            <a:ext cx="4254600" cy="4818038"/>
          </a:xfrm>
          <a:prstGeom prst="rect">
            <a:avLst/>
          </a:prstGeom>
          <a:noFill/>
          <a:ln>
            <a:noFill/>
          </a:ln>
        </p:spPr>
      </p:pic>
      <p:pic>
        <p:nvPicPr>
          <p:cNvPr descr="Piece of duct tape sticking a note to the slide" id="64" name="Shape 64"/>
          <p:cNvPicPr preferRelativeResize="0"/>
          <p:nvPr/>
        </p:nvPicPr>
        <p:blipFill rotWithShape="1">
          <a:blip r:embed="rId4">
            <a:alphaModFix/>
          </a:blip>
          <a:srcRect b="10011" l="9243" r="2118" t="5926"/>
          <a:stretch/>
        </p:blipFill>
        <p:spPr>
          <a:xfrm rot="154828">
            <a:off x="3536000" y="147301"/>
            <a:ext cx="2072000" cy="736050"/>
          </a:xfrm>
          <a:prstGeom prst="rect">
            <a:avLst/>
          </a:prstGeom>
          <a:noFill/>
          <a:ln>
            <a:noFill/>
          </a:ln>
        </p:spPr>
      </p:pic>
      <p:sp>
        <p:nvSpPr>
          <p:cNvPr id="65" name="Shape 65"/>
          <p:cNvSpPr txBox="1"/>
          <p:nvPr/>
        </p:nvSpPr>
        <p:spPr>
          <a:xfrm>
            <a:off x="3042100" y="696297"/>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5"/>
              </a:buClr>
              <a:buSzPts val="3000"/>
              <a:buFont typeface="Raleway"/>
              <a:buNone/>
            </a:pPr>
            <a:r>
              <a:rPr b="1" lang="en" sz="2400">
                <a:solidFill>
                  <a:srgbClr val="0000FF"/>
                </a:solidFill>
                <a:latin typeface="Raleway"/>
                <a:ea typeface="Raleway"/>
                <a:cs typeface="Raleway"/>
                <a:sym typeface="Raleway"/>
              </a:rPr>
              <a:t>DATA PREPARATION</a:t>
            </a:r>
            <a:endParaRPr>
              <a:solidFill>
                <a:srgbClr val="0000FF"/>
              </a:solidFill>
            </a:endParaRPr>
          </a:p>
        </p:txBody>
      </p:sp>
      <p:sp>
        <p:nvSpPr>
          <p:cNvPr id="66" name="Shape 66"/>
          <p:cNvSpPr txBox="1"/>
          <p:nvPr>
            <p:ph idx="4294967295" type="body"/>
          </p:nvPr>
        </p:nvSpPr>
        <p:spPr>
          <a:xfrm>
            <a:off x="2856275" y="1401872"/>
            <a:ext cx="3432175" cy="3327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200000"/>
              </a:lnSpc>
              <a:spcBef>
                <a:spcPts val="1600"/>
              </a:spcBef>
              <a:spcAft>
                <a:spcPts val="0"/>
              </a:spcAft>
              <a:buClr>
                <a:srgbClr val="4A86E8"/>
              </a:buClr>
              <a:buSzPts val="1400"/>
              <a:buFont typeface="Raleway"/>
              <a:buChar char="➔"/>
            </a:pPr>
            <a:r>
              <a:rPr b="1" lang="en" sz="1400">
                <a:solidFill>
                  <a:srgbClr val="4A86E8"/>
                </a:solidFill>
                <a:latin typeface="Raleway"/>
                <a:ea typeface="Raleway"/>
                <a:cs typeface="Raleway"/>
                <a:sym typeface="Raleway"/>
              </a:rPr>
              <a:t>Data Science Pipeline</a:t>
            </a:r>
            <a:endParaRPr/>
          </a:p>
          <a:p>
            <a:pPr indent="-317500" lvl="0" marL="457200" marR="0" rtl="0" algn="l">
              <a:lnSpc>
                <a:spcPct val="200000"/>
              </a:lnSpc>
              <a:spcBef>
                <a:spcPts val="1000"/>
              </a:spcBef>
              <a:spcAft>
                <a:spcPts val="0"/>
              </a:spcAft>
              <a:buClr>
                <a:srgbClr val="4A86E8"/>
              </a:buClr>
              <a:buSzPts val="1400"/>
              <a:buFont typeface="Raleway"/>
              <a:buChar char="➔"/>
            </a:pPr>
            <a:r>
              <a:rPr b="1" lang="en" sz="1400">
                <a:solidFill>
                  <a:srgbClr val="4A86E8"/>
                </a:solidFill>
                <a:latin typeface="Raleway"/>
                <a:ea typeface="Raleway"/>
                <a:cs typeface="Raleway"/>
                <a:sym typeface="Raleway"/>
              </a:rPr>
              <a:t>Tools to use</a:t>
            </a:r>
            <a:endParaRPr/>
          </a:p>
          <a:p>
            <a:pPr indent="-317500" lvl="0" marL="457200" marR="0" rtl="0" algn="l">
              <a:lnSpc>
                <a:spcPct val="200000"/>
              </a:lnSpc>
              <a:spcBef>
                <a:spcPts val="1000"/>
              </a:spcBef>
              <a:spcAft>
                <a:spcPts val="0"/>
              </a:spcAft>
              <a:buClr>
                <a:srgbClr val="4A86E8"/>
              </a:buClr>
              <a:buSzPts val="1400"/>
              <a:buFont typeface="Raleway"/>
              <a:buChar char="➔"/>
            </a:pPr>
            <a:r>
              <a:rPr b="1" lang="en" sz="1400">
                <a:solidFill>
                  <a:srgbClr val="4A86E8"/>
                </a:solidFill>
                <a:latin typeface="Raleway"/>
                <a:ea typeface="Raleway"/>
                <a:cs typeface="Raleway"/>
                <a:sym typeface="Raleway"/>
              </a:rPr>
              <a:t>Numpy</a:t>
            </a:r>
            <a:endParaRPr/>
          </a:p>
          <a:p>
            <a:pPr indent="-317500" lvl="0" marL="457200" marR="0" rtl="0" algn="l">
              <a:lnSpc>
                <a:spcPct val="200000"/>
              </a:lnSpc>
              <a:spcBef>
                <a:spcPts val="1000"/>
              </a:spcBef>
              <a:spcAft>
                <a:spcPts val="0"/>
              </a:spcAft>
              <a:buClr>
                <a:srgbClr val="4A86E8"/>
              </a:buClr>
              <a:buSzPts val="1400"/>
              <a:buFont typeface="Raleway"/>
              <a:buChar char="➔"/>
            </a:pPr>
            <a:r>
              <a:rPr b="1" lang="en" sz="1400">
                <a:solidFill>
                  <a:srgbClr val="4A86E8"/>
                </a:solidFill>
                <a:latin typeface="Raleway"/>
                <a:ea typeface="Raleway"/>
                <a:cs typeface="Raleway"/>
                <a:sym typeface="Raleway"/>
              </a:rPr>
              <a:t>Scipy</a:t>
            </a:r>
            <a:endParaRPr b="1" sz="1400">
              <a:solidFill>
                <a:srgbClr val="4A86E8"/>
              </a:solidFill>
              <a:latin typeface="Raleway"/>
              <a:ea typeface="Raleway"/>
              <a:cs typeface="Raleway"/>
              <a:sym typeface="Raleway"/>
            </a:endParaRPr>
          </a:p>
          <a:p>
            <a:pPr indent="-317500" lvl="0" marL="457200" marR="0" rtl="0" algn="l">
              <a:lnSpc>
                <a:spcPct val="200000"/>
              </a:lnSpc>
              <a:spcBef>
                <a:spcPts val="1000"/>
              </a:spcBef>
              <a:spcAft>
                <a:spcPts val="0"/>
              </a:spcAft>
              <a:buClr>
                <a:srgbClr val="4A86E8"/>
              </a:buClr>
              <a:buSzPts val="1400"/>
              <a:buFont typeface="Raleway"/>
              <a:buChar char="➔"/>
            </a:pPr>
            <a:r>
              <a:rPr b="1" lang="en" sz="1400">
                <a:solidFill>
                  <a:srgbClr val="4A86E8"/>
                </a:solidFill>
                <a:latin typeface="Raleway"/>
                <a:ea typeface="Raleway"/>
                <a:cs typeface="Raleway"/>
                <a:sym typeface="Raleway"/>
              </a:rPr>
              <a:t>Pandas</a:t>
            </a:r>
            <a:endParaRPr b="1" sz="1400">
              <a:solidFill>
                <a:srgbClr val="4A86E8"/>
              </a:solidFill>
              <a:latin typeface="Raleway"/>
              <a:ea typeface="Raleway"/>
              <a:cs typeface="Raleway"/>
              <a:sym typeface="Raleway"/>
            </a:endParaRPr>
          </a:p>
          <a:p>
            <a:pPr indent="-317500" lvl="0" marL="457200" marR="0" rtl="0" algn="l">
              <a:lnSpc>
                <a:spcPct val="200000"/>
              </a:lnSpc>
              <a:spcBef>
                <a:spcPts val="1000"/>
              </a:spcBef>
              <a:spcAft>
                <a:spcPts val="0"/>
              </a:spcAft>
              <a:buClr>
                <a:srgbClr val="4A86E8"/>
              </a:buClr>
              <a:buSzPts val="1400"/>
              <a:buFont typeface="Raleway"/>
              <a:buChar char="➔"/>
            </a:pPr>
            <a:r>
              <a:rPr b="1" lang="en" sz="1400">
                <a:solidFill>
                  <a:srgbClr val="4A86E8"/>
                </a:solidFill>
                <a:latin typeface="Raleway"/>
                <a:ea typeface="Raleway"/>
                <a:cs typeface="Raleway"/>
                <a:sym typeface="Raleway"/>
              </a:rPr>
              <a:t>matplotlib</a:t>
            </a:r>
            <a:endParaRPr b="1" sz="1400">
              <a:solidFill>
                <a:srgbClr val="4A86E8"/>
              </a:solidFill>
              <a:latin typeface="Raleway"/>
              <a:ea typeface="Raleway"/>
              <a:cs typeface="Raleway"/>
              <a:sym typeface="Raleway"/>
            </a:endParaRPr>
          </a:p>
        </p:txBody>
      </p:sp>
      <p:sp>
        <p:nvSpPr>
          <p:cNvPr id="67" name="Shape 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t>‹#›</a:t>
            </a:fld>
            <a:endParaRPr/>
          </a:p>
        </p:txBody>
      </p:sp>
      <p:pic>
        <p:nvPicPr>
          <p:cNvPr id="68" name="Shape 68"/>
          <p:cNvPicPr preferRelativeResize="0"/>
          <p:nvPr/>
        </p:nvPicPr>
        <p:blipFill>
          <a:blip r:embed="rId5">
            <a:alphaModFix/>
          </a:blip>
          <a:stretch>
            <a:fillRect/>
          </a:stretch>
        </p:blipFill>
        <p:spPr>
          <a:xfrm>
            <a:off x="5868000" y="2484400"/>
            <a:ext cx="3545476" cy="265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200">
                <a:solidFill>
                  <a:srgbClr val="FFFFFF"/>
                </a:solidFill>
              </a:rPr>
              <a:t>Numpy – array methods</a:t>
            </a:r>
            <a:endParaRPr/>
          </a:p>
        </p:txBody>
      </p:sp>
      <p:pic>
        <p:nvPicPr>
          <p:cNvPr id="210" name="Shape 210"/>
          <p:cNvPicPr preferRelativeResize="0"/>
          <p:nvPr/>
        </p:nvPicPr>
        <p:blipFill>
          <a:blip r:embed="rId3">
            <a:alphaModFix/>
          </a:blip>
          <a:stretch>
            <a:fillRect/>
          </a:stretch>
        </p:blipFill>
        <p:spPr>
          <a:xfrm>
            <a:off x="666584" y="1073800"/>
            <a:ext cx="7810841" cy="3951475"/>
          </a:xfrm>
          <a:prstGeom prst="rect">
            <a:avLst/>
          </a:prstGeom>
          <a:noFill/>
          <a:ln>
            <a:noFill/>
          </a:ln>
        </p:spPr>
      </p:pic>
      <p:sp>
        <p:nvSpPr>
          <p:cNvPr id="211" name="Shape 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FFFF"/>
                </a:solidFill>
              </a:rPr>
              <a:t>‹#›</a:t>
            </a:fld>
            <a:endParaRPr>
              <a:solidFill>
                <a:srgbClr val="00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311700" y="2680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200">
                <a:solidFill>
                  <a:srgbClr val="FFFFFF"/>
                </a:solidFill>
              </a:rPr>
              <a:t>Numpy – array methods - sorting</a:t>
            </a:r>
            <a:endParaRPr/>
          </a:p>
        </p:txBody>
      </p:sp>
      <p:pic>
        <p:nvPicPr>
          <p:cNvPr id="217" name="Shape 217"/>
          <p:cNvPicPr preferRelativeResize="0"/>
          <p:nvPr/>
        </p:nvPicPr>
        <p:blipFill>
          <a:blip r:embed="rId3">
            <a:alphaModFix/>
          </a:blip>
          <a:stretch>
            <a:fillRect/>
          </a:stretch>
        </p:blipFill>
        <p:spPr>
          <a:xfrm>
            <a:off x="444875" y="941688"/>
            <a:ext cx="8077200" cy="4086225"/>
          </a:xfrm>
          <a:prstGeom prst="rect">
            <a:avLst/>
          </a:prstGeom>
          <a:noFill/>
          <a:ln>
            <a:noFill/>
          </a:ln>
        </p:spPr>
      </p:pic>
      <p:sp>
        <p:nvSpPr>
          <p:cNvPr id="218" name="Shape 2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FFFF"/>
                </a:solidFill>
              </a:rPr>
              <a:t>‹#›</a:t>
            </a:fld>
            <a:endParaRPr>
              <a:solidFill>
                <a:srgbClr val="00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200">
                <a:solidFill>
                  <a:srgbClr val="FFFFFF"/>
                </a:solidFill>
              </a:rPr>
              <a:t>Numpy – array functions</a:t>
            </a:r>
            <a:endParaRPr/>
          </a:p>
        </p:txBody>
      </p:sp>
      <p:sp>
        <p:nvSpPr>
          <p:cNvPr id="224" name="Shape 2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spcBef>
                <a:spcPts val="500"/>
              </a:spcBef>
              <a:spcAft>
                <a:spcPts val="0"/>
              </a:spcAft>
              <a:buClr>
                <a:srgbClr val="FFFFFF"/>
              </a:buClr>
              <a:buSzPts val="2000"/>
              <a:buChar char="●"/>
            </a:pPr>
            <a:r>
              <a:rPr lang="en" sz="2000">
                <a:solidFill>
                  <a:srgbClr val="FFFFFF"/>
                </a:solidFill>
              </a:rPr>
              <a:t>Most array methods have equivalent functions</a:t>
            </a:r>
            <a:endParaRPr sz="2000">
              <a:solidFill>
                <a:srgbClr val="FFFFFF"/>
              </a:solidFill>
            </a:endParaRPr>
          </a:p>
          <a:p>
            <a:pPr indent="0" lvl="0" marL="0" rtl="0">
              <a:spcBef>
                <a:spcPts val="500"/>
              </a:spcBef>
              <a:spcAft>
                <a:spcPts val="0"/>
              </a:spcAft>
              <a:buNone/>
            </a:pPr>
            <a:r>
              <a:t/>
            </a:r>
            <a:endParaRPr sz="2000">
              <a:solidFill>
                <a:srgbClr val="FFFFFF"/>
              </a:solidFill>
            </a:endParaRPr>
          </a:p>
          <a:p>
            <a:pPr indent="0" lvl="0" marL="0" rtl="0">
              <a:spcBef>
                <a:spcPts val="500"/>
              </a:spcBef>
              <a:spcAft>
                <a:spcPts val="0"/>
              </a:spcAft>
              <a:buNone/>
            </a:pPr>
            <a:r>
              <a:t/>
            </a:r>
            <a:endParaRPr sz="2000">
              <a:solidFill>
                <a:srgbClr val="FFFFFF"/>
              </a:solidFill>
            </a:endParaRPr>
          </a:p>
          <a:p>
            <a:pPr indent="0" lvl="0" marL="0" rtl="0">
              <a:spcBef>
                <a:spcPts val="500"/>
              </a:spcBef>
              <a:spcAft>
                <a:spcPts val="0"/>
              </a:spcAft>
              <a:buNone/>
            </a:pPr>
            <a:r>
              <a:t/>
            </a:r>
            <a:endParaRPr sz="2000">
              <a:solidFill>
                <a:srgbClr val="FFFFFF"/>
              </a:solidFill>
            </a:endParaRPr>
          </a:p>
          <a:p>
            <a:pPr indent="-355600" lvl="0" marL="457200" rtl="0">
              <a:spcBef>
                <a:spcPts val="500"/>
              </a:spcBef>
              <a:spcAft>
                <a:spcPts val="0"/>
              </a:spcAft>
              <a:buClr>
                <a:srgbClr val="FFFFFF"/>
              </a:buClr>
              <a:buSzPts val="2000"/>
              <a:buChar char="●"/>
            </a:pPr>
            <a:r>
              <a:rPr lang="en" sz="2000">
                <a:solidFill>
                  <a:srgbClr val="FFFFFF"/>
                </a:solidFill>
              </a:rPr>
              <a:t>provide many element-by-element math, trig., etc. operations</a:t>
            </a:r>
            <a:endParaRPr sz="2000">
              <a:solidFill>
                <a:srgbClr val="FFFFFF"/>
              </a:solidFill>
            </a:endParaRPr>
          </a:p>
          <a:p>
            <a:pPr indent="0" lvl="0" marL="0" rtl="0">
              <a:spcBef>
                <a:spcPts val="400"/>
              </a:spcBef>
              <a:spcAft>
                <a:spcPts val="0"/>
              </a:spcAft>
              <a:buNone/>
            </a:pPr>
            <a:r>
              <a:rPr lang="en">
                <a:solidFill>
                  <a:srgbClr val="FFFFFF"/>
                </a:solidFill>
              </a:rPr>
              <a:t>      e.g., add(x1, x2), absolute(x), log10(x), sin(x), logical_and(x1, x2)</a:t>
            </a:r>
            <a:endParaRPr>
              <a:solidFill>
                <a:srgbClr val="FFFFFF"/>
              </a:solidFill>
            </a:endParaRPr>
          </a:p>
          <a:p>
            <a:pPr indent="0" lvl="0" marL="0" rtl="0">
              <a:spcBef>
                <a:spcPts val="500"/>
              </a:spcBef>
              <a:spcAft>
                <a:spcPts val="0"/>
              </a:spcAft>
              <a:buNone/>
            </a:pPr>
            <a:r>
              <a:t/>
            </a:r>
            <a:endParaRPr sz="2000">
              <a:solidFill>
                <a:srgbClr val="FFFFFF"/>
              </a:solidFill>
            </a:endParaRPr>
          </a:p>
          <a:p>
            <a:pPr indent="0" lvl="0" marL="0">
              <a:spcBef>
                <a:spcPts val="0"/>
              </a:spcBef>
              <a:spcAft>
                <a:spcPts val="1600"/>
              </a:spcAft>
              <a:buNone/>
            </a:pPr>
            <a:r>
              <a:t/>
            </a:r>
            <a:endParaRPr/>
          </a:p>
        </p:txBody>
      </p:sp>
      <p:pic>
        <p:nvPicPr>
          <p:cNvPr id="225" name="Shape 225"/>
          <p:cNvPicPr preferRelativeResize="0"/>
          <p:nvPr/>
        </p:nvPicPr>
        <p:blipFill>
          <a:blip r:embed="rId3">
            <a:alphaModFix/>
          </a:blip>
          <a:stretch>
            <a:fillRect/>
          </a:stretch>
        </p:blipFill>
        <p:spPr>
          <a:xfrm>
            <a:off x="533400" y="1779550"/>
            <a:ext cx="8077200" cy="876300"/>
          </a:xfrm>
          <a:prstGeom prst="rect">
            <a:avLst/>
          </a:prstGeom>
          <a:noFill/>
          <a:ln>
            <a:noFill/>
          </a:ln>
        </p:spPr>
      </p:pic>
      <p:sp>
        <p:nvSpPr>
          <p:cNvPr id="226" name="Shape 226"/>
          <p:cNvSpPr txBox="1"/>
          <p:nvPr>
            <p:ph idx="12" type="sldNum"/>
          </p:nvPr>
        </p:nvSpPr>
        <p:spPr>
          <a:xfrm>
            <a:off x="8472458" y="4663217"/>
            <a:ext cx="548700" cy="393600"/>
          </a:xfrm>
          <a:prstGeom prst="rect">
            <a:avLst/>
          </a:prstGeom>
          <a:effectLst>
            <a:outerShdw blurRad="57150" rotWithShape="0" algn="bl" dir="5400000" dist="19050">
              <a:srgbClr val="FF0000">
                <a:alpha val="50000"/>
              </a:srgbClr>
            </a:outerShdw>
            <a:reflection blurRad="0" dir="5400000" dist="38100" endA="0" fadeDir="5400012" kx="0" rotWithShape="0" algn="bl" stPos="0" sy="-100000" ky="0"/>
          </a:effectLst>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FFFF"/>
                </a:solidFill>
              </a:rPr>
              <a:t>‹#›</a:t>
            </a:fld>
            <a:endParaRPr>
              <a:solidFill>
                <a:srgbClr val="00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252700" y="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200">
                <a:solidFill>
                  <a:srgbClr val="FFFFFF"/>
                </a:solidFill>
              </a:rPr>
              <a:t>Numpy – array operations</a:t>
            </a:r>
            <a:endParaRPr/>
          </a:p>
        </p:txBody>
      </p:sp>
      <p:pic>
        <p:nvPicPr>
          <p:cNvPr id="232" name="Shape 232"/>
          <p:cNvPicPr preferRelativeResize="0"/>
          <p:nvPr/>
        </p:nvPicPr>
        <p:blipFill>
          <a:blip r:embed="rId3">
            <a:alphaModFix/>
          </a:blip>
          <a:stretch>
            <a:fillRect/>
          </a:stretch>
        </p:blipFill>
        <p:spPr>
          <a:xfrm>
            <a:off x="1042475" y="596537"/>
            <a:ext cx="6552850" cy="4528275"/>
          </a:xfrm>
          <a:prstGeom prst="rect">
            <a:avLst/>
          </a:prstGeom>
          <a:noFill/>
          <a:ln>
            <a:noFill/>
          </a:ln>
        </p:spPr>
      </p:pic>
      <p:sp>
        <p:nvSpPr>
          <p:cNvPr id="233" name="Shape 2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FFFF"/>
                </a:solidFill>
              </a:rPr>
              <a:t>‹#›</a:t>
            </a:fld>
            <a:endParaRPr>
              <a:solidFill>
                <a:srgbClr val="00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311700" y="1991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200">
                <a:solidFill>
                  <a:srgbClr val="FFFFFF"/>
                </a:solidFill>
              </a:rPr>
              <a:t>Numpy – statistics</a:t>
            </a:r>
            <a:endParaRPr/>
          </a:p>
        </p:txBody>
      </p:sp>
      <p:sp>
        <p:nvSpPr>
          <p:cNvPr id="239" name="Shape 239"/>
          <p:cNvSpPr txBox="1"/>
          <p:nvPr>
            <p:ph idx="1" type="body"/>
          </p:nvPr>
        </p:nvSpPr>
        <p:spPr>
          <a:xfrm>
            <a:off x="311700" y="863550"/>
            <a:ext cx="8520600" cy="400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600">
                <a:solidFill>
                  <a:srgbClr val="FFFFFF"/>
                </a:solidFill>
              </a:rPr>
              <a:t>In addition to the </a:t>
            </a:r>
            <a:r>
              <a:rPr b="1" lang="en" sz="1600">
                <a:solidFill>
                  <a:srgbClr val="FFFFFF"/>
                </a:solidFill>
              </a:rPr>
              <a:t>mean</a:t>
            </a:r>
            <a:r>
              <a:rPr lang="en" sz="1600">
                <a:solidFill>
                  <a:srgbClr val="FFFFFF"/>
                </a:solidFill>
              </a:rPr>
              <a:t>, </a:t>
            </a:r>
            <a:r>
              <a:rPr b="1" lang="en" sz="1600">
                <a:solidFill>
                  <a:srgbClr val="FFFFFF"/>
                </a:solidFill>
              </a:rPr>
              <a:t>var</a:t>
            </a:r>
            <a:r>
              <a:rPr lang="en" sz="1600">
                <a:solidFill>
                  <a:srgbClr val="FFFFFF"/>
                </a:solidFill>
              </a:rPr>
              <a:t>, and </a:t>
            </a:r>
            <a:r>
              <a:rPr b="1" lang="en" sz="1600">
                <a:solidFill>
                  <a:srgbClr val="FFFFFF"/>
                </a:solidFill>
              </a:rPr>
              <a:t>std </a:t>
            </a:r>
            <a:r>
              <a:rPr lang="en" sz="1600">
                <a:solidFill>
                  <a:srgbClr val="FFFFFF"/>
                </a:solidFill>
              </a:rPr>
              <a:t>functions, </a:t>
            </a:r>
            <a:r>
              <a:rPr b="1" lang="en" sz="1600">
                <a:solidFill>
                  <a:srgbClr val="FFFFFF"/>
                </a:solidFill>
              </a:rPr>
              <a:t>NumPy</a:t>
            </a:r>
            <a:r>
              <a:rPr lang="en" sz="1600">
                <a:solidFill>
                  <a:srgbClr val="FFFFFF"/>
                </a:solidFill>
              </a:rPr>
              <a:t> supplies several other methods for returning statistical features of arrays.  The median can be found: </a:t>
            </a:r>
            <a:endParaRPr sz="1600">
              <a:solidFill>
                <a:srgbClr val="FFFFFF"/>
              </a:solidFill>
            </a:endParaRPr>
          </a:p>
          <a:p>
            <a:pPr indent="0" lvl="0" marL="0" rtl="0">
              <a:spcBef>
                <a:spcPts val="0"/>
              </a:spcBef>
              <a:spcAft>
                <a:spcPts val="0"/>
              </a:spcAft>
              <a:buNone/>
            </a:pPr>
            <a:r>
              <a:t/>
            </a:r>
            <a:endParaRPr sz="1600">
              <a:solidFill>
                <a:srgbClr val="FFFFFF"/>
              </a:solidFill>
            </a:endParaRPr>
          </a:p>
          <a:p>
            <a:pPr indent="0" lvl="0" marL="0" rtl="0">
              <a:spcBef>
                <a:spcPts val="0"/>
              </a:spcBef>
              <a:spcAft>
                <a:spcPts val="0"/>
              </a:spcAft>
              <a:buNone/>
            </a:pPr>
            <a:r>
              <a:t/>
            </a:r>
            <a:endParaRPr sz="1600">
              <a:solidFill>
                <a:srgbClr val="FFFFFF"/>
              </a:solidFill>
            </a:endParaRPr>
          </a:p>
          <a:p>
            <a:pPr indent="0" lvl="0" marL="0" rtl="0">
              <a:spcBef>
                <a:spcPts val="0"/>
              </a:spcBef>
              <a:spcAft>
                <a:spcPts val="0"/>
              </a:spcAft>
              <a:buNone/>
            </a:pPr>
            <a:r>
              <a:t/>
            </a:r>
            <a:endParaRPr sz="1600">
              <a:solidFill>
                <a:srgbClr val="FBFBFB"/>
              </a:solidFill>
            </a:endParaRPr>
          </a:p>
          <a:p>
            <a:pPr indent="0" lvl="0" marL="0" rtl="0">
              <a:spcBef>
                <a:spcPts val="0"/>
              </a:spcBef>
              <a:spcAft>
                <a:spcPts val="0"/>
              </a:spcAft>
              <a:buNone/>
            </a:pPr>
            <a:r>
              <a:rPr lang="en" sz="1600">
                <a:solidFill>
                  <a:srgbClr val="FBFBFB"/>
                </a:solidFill>
              </a:rPr>
              <a:t>The correlation coefficient for multiple variables observed at multiple instances can be found for arrays of the form [[x1, x2, …], [y1, y2, …], [z1, z2, …], …] where x, y, z are different observables and the numbers indicate the observation times:</a:t>
            </a:r>
            <a:endParaRPr sz="1600">
              <a:solidFill>
                <a:srgbClr val="FBFBFB"/>
              </a:solidFill>
            </a:endParaRPr>
          </a:p>
          <a:p>
            <a:pPr indent="0" lvl="0" marL="0" rtl="0">
              <a:spcBef>
                <a:spcPts val="0"/>
              </a:spcBef>
              <a:spcAft>
                <a:spcPts val="0"/>
              </a:spcAft>
              <a:buNone/>
            </a:pPr>
            <a:r>
              <a:t/>
            </a:r>
            <a:endParaRPr sz="1600">
              <a:solidFill>
                <a:srgbClr val="FBFBFB"/>
              </a:solidFill>
            </a:endParaRPr>
          </a:p>
          <a:p>
            <a:pPr indent="0" lvl="0" marL="0" rtl="0">
              <a:spcBef>
                <a:spcPts val="0"/>
              </a:spcBef>
              <a:spcAft>
                <a:spcPts val="0"/>
              </a:spcAft>
              <a:buNone/>
            </a:pPr>
            <a:r>
              <a:t/>
            </a:r>
            <a:endParaRPr sz="1600">
              <a:solidFill>
                <a:srgbClr val="FBFBFB"/>
              </a:solidFill>
            </a:endParaRPr>
          </a:p>
          <a:p>
            <a:pPr indent="0" lvl="0" marL="0" rtl="0">
              <a:spcBef>
                <a:spcPts val="0"/>
              </a:spcBef>
              <a:spcAft>
                <a:spcPts val="0"/>
              </a:spcAft>
              <a:buNone/>
            </a:pPr>
            <a:r>
              <a:t/>
            </a:r>
            <a:endParaRPr sz="1600">
              <a:solidFill>
                <a:srgbClr val="FBFBFB"/>
              </a:solidFill>
            </a:endParaRPr>
          </a:p>
          <a:p>
            <a:pPr indent="0" lvl="0" marL="0" rtl="0">
              <a:spcBef>
                <a:spcPts val="0"/>
              </a:spcBef>
              <a:spcAft>
                <a:spcPts val="0"/>
              </a:spcAft>
              <a:buNone/>
            </a:pPr>
            <a:r>
              <a:t/>
            </a:r>
            <a:endParaRPr sz="1600">
              <a:solidFill>
                <a:srgbClr val="FBFBFB"/>
              </a:solidFill>
            </a:endParaRPr>
          </a:p>
          <a:p>
            <a:pPr indent="0" lvl="0" marL="0" rtl="0">
              <a:spcBef>
                <a:spcPts val="0"/>
              </a:spcBef>
              <a:spcAft>
                <a:spcPts val="0"/>
              </a:spcAft>
              <a:buNone/>
            </a:pPr>
            <a:r>
              <a:rPr lang="en" sz="1600">
                <a:solidFill>
                  <a:srgbClr val="FFFFFF"/>
                </a:solidFill>
              </a:rPr>
              <a:t>The covariance for data can be found:</a:t>
            </a:r>
            <a:endParaRPr sz="1600">
              <a:solidFill>
                <a:srgbClr val="FBFBFB"/>
              </a:solidFill>
            </a:endParaRPr>
          </a:p>
          <a:p>
            <a:pPr indent="0" lvl="0" marL="0" rtl="0">
              <a:spcBef>
                <a:spcPts val="0"/>
              </a:spcBef>
              <a:spcAft>
                <a:spcPts val="0"/>
              </a:spcAft>
              <a:buNone/>
            </a:pPr>
            <a:r>
              <a:t/>
            </a:r>
            <a:endParaRPr sz="1600">
              <a:solidFill>
                <a:srgbClr val="FFFFFF"/>
              </a:solidFill>
            </a:endParaRPr>
          </a:p>
          <a:p>
            <a:pPr indent="0" lvl="0" marL="0">
              <a:spcBef>
                <a:spcPts val="0"/>
              </a:spcBef>
              <a:spcAft>
                <a:spcPts val="1600"/>
              </a:spcAft>
              <a:buNone/>
            </a:pPr>
            <a:r>
              <a:t/>
            </a:r>
            <a:endParaRPr/>
          </a:p>
        </p:txBody>
      </p:sp>
      <p:pic>
        <p:nvPicPr>
          <p:cNvPr id="240" name="Shape 240"/>
          <p:cNvPicPr preferRelativeResize="0"/>
          <p:nvPr/>
        </p:nvPicPr>
        <p:blipFill>
          <a:blip r:embed="rId3">
            <a:alphaModFix/>
          </a:blip>
          <a:stretch>
            <a:fillRect/>
          </a:stretch>
        </p:blipFill>
        <p:spPr>
          <a:xfrm>
            <a:off x="390963" y="1567500"/>
            <a:ext cx="8086725" cy="685800"/>
          </a:xfrm>
          <a:prstGeom prst="rect">
            <a:avLst/>
          </a:prstGeom>
          <a:noFill/>
          <a:ln>
            <a:noFill/>
          </a:ln>
        </p:spPr>
      </p:pic>
      <p:pic>
        <p:nvPicPr>
          <p:cNvPr id="241" name="Shape 241"/>
          <p:cNvPicPr preferRelativeResize="0"/>
          <p:nvPr/>
        </p:nvPicPr>
        <p:blipFill>
          <a:blip r:embed="rId4">
            <a:alphaModFix/>
          </a:blip>
          <a:stretch>
            <a:fillRect/>
          </a:stretch>
        </p:blipFill>
        <p:spPr>
          <a:xfrm>
            <a:off x="464588" y="3171063"/>
            <a:ext cx="8077200" cy="1019175"/>
          </a:xfrm>
          <a:prstGeom prst="rect">
            <a:avLst/>
          </a:prstGeom>
          <a:noFill/>
          <a:ln>
            <a:noFill/>
          </a:ln>
        </p:spPr>
      </p:pic>
      <p:pic>
        <p:nvPicPr>
          <p:cNvPr id="242" name="Shape 242"/>
          <p:cNvPicPr preferRelativeResize="0"/>
          <p:nvPr/>
        </p:nvPicPr>
        <p:blipFill>
          <a:blip r:embed="rId5">
            <a:alphaModFix/>
          </a:blip>
          <a:stretch>
            <a:fillRect/>
          </a:stretch>
        </p:blipFill>
        <p:spPr>
          <a:xfrm>
            <a:off x="604800" y="4520850"/>
            <a:ext cx="6681390" cy="558750"/>
          </a:xfrm>
          <a:prstGeom prst="rect">
            <a:avLst/>
          </a:prstGeom>
          <a:noFill/>
          <a:ln>
            <a:noFill/>
          </a:ln>
        </p:spPr>
      </p:pic>
      <p:sp>
        <p:nvSpPr>
          <p:cNvPr id="243" name="Shape 2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FFFF"/>
                </a:solidFill>
              </a:rPr>
              <a:t>‹#›</a:t>
            </a:fld>
            <a:endParaRPr>
              <a:solidFill>
                <a:srgbClr val="00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200">
                <a:solidFill>
                  <a:srgbClr val="FFFFFF"/>
                </a:solidFill>
              </a:rPr>
              <a:t>Numpy – arrays, matrices</a:t>
            </a:r>
            <a:endParaRPr/>
          </a:p>
        </p:txBody>
      </p:sp>
      <p:sp>
        <p:nvSpPr>
          <p:cNvPr id="249" name="Shape 2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600">
                <a:solidFill>
                  <a:srgbClr val="FBFBFB"/>
                </a:solidFill>
              </a:rPr>
              <a:t>For </a:t>
            </a:r>
            <a:r>
              <a:rPr b="1" lang="en" sz="1600">
                <a:solidFill>
                  <a:srgbClr val="FBFBFB"/>
                </a:solidFill>
              </a:rPr>
              <a:t>two dimensional</a:t>
            </a:r>
            <a:r>
              <a:rPr lang="en" sz="1600">
                <a:solidFill>
                  <a:srgbClr val="FBFBFB"/>
                </a:solidFill>
              </a:rPr>
              <a:t> arrays NumPy defined a special matrix class in module matrix. Objects are created either with </a:t>
            </a:r>
            <a:r>
              <a:rPr b="1" lang="en" sz="1600">
                <a:solidFill>
                  <a:srgbClr val="00FFFF"/>
                </a:solidFill>
              </a:rPr>
              <a:t>matrix()</a:t>
            </a:r>
            <a:r>
              <a:rPr lang="en" sz="1600">
                <a:solidFill>
                  <a:srgbClr val="FBFBFB"/>
                </a:solidFill>
              </a:rPr>
              <a:t> or </a:t>
            </a:r>
            <a:r>
              <a:rPr b="1" lang="en" sz="1600">
                <a:solidFill>
                  <a:srgbClr val="00FFFF"/>
                </a:solidFill>
              </a:rPr>
              <a:t>mat()</a:t>
            </a:r>
            <a:r>
              <a:rPr lang="en" sz="1600">
                <a:solidFill>
                  <a:srgbClr val="FBFBFB"/>
                </a:solidFill>
              </a:rPr>
              <a:t> or converted from an array with method </a:t>
            </a:r>
            <a:r>
              <a:rPr b="1" lang="en" sz="1600">
                <a:solidFill>
                  <a:srgbClr val="00FFFF"/>
                </a:solidFill>
              </a:rPr>
              <a:t>asmatrix()</a:t>
            </a:r>
            <a:r>
              <a:rPr lang="en" sz="1600">
                <a:solidFill>
                  <a:srgbClr val="FBFBFB"/>
                </a:solidFill>
              </a:rPr>
              <a:t>.</a:t>
            </a:r>
            <a:endParaRPr sz="1600">
              <a:solidFill>
                <a:srgbClr val="FBFBFB"/>
              </a:solidFill>
            </a:endParaRPr>
          </a:p>
          <a:p>
            <a:pPr indent="0" lvl="0" marL="0">
              <a:spcBef>
                <a:spcPts val="0"/>
              </a:spcBef>
              <a:spcAft>
                <a:spcPts val="1600"/>
              </a:spcAft>
              <a:buNone/>
            </a:pPr>
            <a:r>
              <a:t/>
            </a:r>
            <a:endParaRPr/>
          </a:p>
        </p:txBody>
      </p:sp>
      <p:sp>
        <p:nvSpPr>
          <p:cNvPr id="250" name="Shape 2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FFFF"/>
                </a:solidFill>
              </a:rPr>
              <a:t>‹#›</a:t>
            </a:fld>
            <a:endParaRPr>
              <a:solidFill>
                <a:srgbClr val="00FFFF"/>
              </a:solidFill>
            </a:endParaRPr>
          </a:p>
        </p:txBody>
      </p:sp>
      <p:pic>
        <p:nvPicPr>
          <p:cNvPr id="251" name="Shape 251"/>
          <p:cNvPicPr preferRelativeResize="0"/>
          <p:nvPr/>
        </p:nvPicPr>
        <p:blipFill>
          <a:blip r:embed="rId3">
            <a:alphaModFix/>
          </a:blip>
          <a:stretch>
            <a:fillRect/>
          </a:stretch>
        </p:blipFill>
        <p:spPr>
          <a:xfrm>
            <a:off x="484063" y="2169700"/>
            <a:ext cx="8086725" cy="1885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311713" y="147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200">
                <a:solidFill>
                  <a:srgbClr val="FFFFFF"/>
                </a:solidFill>
              </a:rPr>
              <a:t>Numpy – matrices</a:t>
            </a:r>
            <a:endParaRPr/>
          </a:p>
        </p:txBody>
      </p:sp>
      <p:sp>
        <p:nvSpPr>
          <p:cNvPr id="257" name="Shape 2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600">
              <a:solidFill>
                <a:srgbClr val="FBFBFB"/>
              </a:solidFill>
            </a:endParaRPr>
          </a:p>
          <a:p>
            <a:pPr indent="0" lvl="0" marL="0" rtl="0">
              <a:spcBef>
                <a:spcPts val="0"/>
              </a:spcBef>
              <a:spcAft>
                <a:spcPts val="1600"/>
              </a:spcAft>
              <a:buNone/>
            </a:pPr>
            <a:r>
              <a:t/>
            </a:r>
            <a:endParaRPr/>
          </a:p>
        </p:txBody>
      </p:sp>
      <p:sp>
        <p:nvSpPr>
          <p:cNvPr id="258" name="Shape 2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rgbClr val="00FFFF"/>
                </a:solidFill>
              </a:rPr>
              <a:t>‹#›</a:t>
            </a:fld>
            <a:endParaRPr>
              <a:solidFill>
                <a:srgbClr val="00FFFF"/>
              </a:solidFill>
            </a:endParaRPr>
          </a:p>
        </p:txBody>
      </p:sp>
      <p:pic>
        <p:nvPicPr>
          <p:cNvPr id="259" name="Shape 259"/>
          <p:cNvPicPr preferRelativeResize="0"/>
          <p:nvPr/>
        </p:nvPicPr>
        <p:blipFill>
          <a:blip r:embed="rId3">
            <a:alphaModFix/>
          </a:blip>
          <a:stretch>
            <a:fillRect/>
          </a:stretch>
        </p:blipFill>
        <p:spPr>
          <a:xfrm>
            <a:off x="651575" y="542975"/>
            <a:ext cx="7858675" cy="4633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200">
                <a:solidFill>
                  <a:srgbClr val="FFFFFF"/>
                </a:solidFill>
              </a:rPr>
              <a:t>Numpy – array mathematics</a:t>
            </a:r>
            <a:endParaRPr/>
          </a:p>
        </p:txBody>
      </p:sp>
      <p:sp>
        <p:nvSpPr>
          <p:cNvPr id="265" name="Shape 2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266" name="Shape 2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FFFF"/>
                </a:solidFill>
              </a:rPr>
              <a:t>‹#›</a:t>
            </a:fld>
            <a:endParaRPr>
              <a:solidFill>
                <a:srgbClr val="00FFFF"/>
              </a:solidFill>
            </a:endParaRPr>
          </a:p>
        </p:txBody>
      </p:sp>
      <p:pic>
        <p:nvPicPr>
          <p:cNvPr id="267" name="Shape 267"/>
          <p:cNvPicPr preferRelativeResize="0"/>
          <p:nvPr/>
        </p:nvPicPr>
        <p:blipFill>
          <a:blip r:embed="rId3">
            <a:alphaModFix/>
          </a:blip>
          <a:stretch>
            <a:fillRect/>
          </a:stretch>
        </p:blipFill>
        <p:spPr>
          <a:xfrm>
            <a:off x="590075" y="620550"/>
            <a:ext cx="7139924" cy="4535150"/>
          </a:xfrm>
          <a:prstGeom prst="rect">
            <a:avLst/>
          </a:prstGeom>
          <a:noFill/>
          <a:ln>
            <a:noFill/>
          </a:ln>
        </p:spPr>
      </p:pic>
      <p:pic>
        <p:nvPicPr>
          <p:cNvPr id="268" name="Shape 268"/>
          <p:cNvPicPr preferRelativeResize="0"/>
          <p:nvPr/>
        </p:nvPicPr>
        <p:blipFill>
          <a:blip r:embed="rId4">
            <a:alphaModFix/>
          </a:blip>
          <a:stretch>
            <a:fillRect/>
          </a:stretch>
        </p:blipFill>
        <p:spPr>
          <a:xfrm>
            <a:off x="3647800" y="1494713"/>
            <a:ext cx="5334000" cy="289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72" name="Shape 272"/>
        <p:cNvGrpSpPr/>
        <p:nvPr/>
      </p:nvGrpSpPr>
      <p:grpSpPr>
        <a:xfrm>
          <a:off x="0" y="0"/>
          <a:ext cx="0" cy="0"/>
          <a:chOff x="0" y="0"/>
          <a:chExt cx="0" cy="0"/>
        </a:xfrm>
      </p:grpSpPr>
      <p:sp>
        <p:nvSpPr>
          <p:cNvPr id="273" name="Shape 273"/>
          <p:cNvSpPr txBox="1"/>
          <p:nvPr>
            <p:ph type="title"/>
          </p:nvPr>
        </p:nvSpPr>
        <p:spPr>
          <a:xfrm>
            <a:off x="488725" y="228675"/>
            <a:ext cx="7211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 sz="3600">
                <a:solidFill>
                  <a:srgbClr val="0070C0"/>
                </a:solidFill>
              </a:rPr>
              <a:t>        SciPy</a:t>
            </a:r>
            <a:endParaRPr sz="1400">
              <a:solidFill>
                <a:srgbClr val="000000"/>
              </a:solidFill>
            </a:endParaRPr>
          </a:p>
          <a:p>
            <a:pPr indent="0" lvl="0" marL="0">
              <a:spcBef>
                <a:spcPts val="0"/>
              </a:spcBef>
              <a:spcAft>
                <a:spcPts val="0"/>
              </a:spcAft>
              <a:buNone/>
            </a:pPr>
            <a:r>
              <a:t/>
            </a:r>
            <a:endParaRPr/>
          </a:p>
        </p:txBody>
      </p:sp>
      <p:sp>
        <p:nvSpPr>
          <p:cNvPr id="274" name="Shape 274"/>
          <p:cNvSpPr txBox="1"/>
          <p:nvPr>
            <p:ph idx="1" type="body"/>
          </p:nvPr>
        </p:nvSpPr>
        <p:spPr>
          <a:xfrm>
            <a:off x="311700" y="1053600"/>
            <a:ext cx="8520600" cy="3416400"/>
          </a:xfrm>
          <a:prstGeom prst="rect">
            <a:avLst/>
          </a:prstGeom>
        </p:spPr>
        <p:txBody>
          <a:bodyPr anchorCtr="0" anchor="t" bIns="91425" lIns="91425" spcFirstLastPara="1" rIns="91425" wrap="square" tIns="91425">
            <a:noAutofit/>
          </a:bodyPr>
          <a:lstStyle/>
          <a:p>
            <a:pPr indent="0" lvl="0" marL="0" rtl="0" algn="just">
              <a:lnSpc>
                <a:spcPct val="120000"/>
              </a:lnSpc>
              <a:spcBef>
                <a:spcPts val="400"/>
              </a:spcBef>
              <a:spcAft>
                <a:spcPts val="0"/>
              </a:spcAft>
              <a:buNone/>
            </a:pPr>
            <a:r>
              <a:rPr b="1" lang="en">
                <a:solidFill>
                  <a:srgbClr val="FFFFFF"/>
                </a:solidFill>
              </a:rPr>
              <a:t>SciPy </a:t>
            </a:r>
            <a:r>
              <a:rPr lang="en" sz="1600">
                <a:solidFill>
                  <a:srgbClr val="FFFFFF"/>
                </a:solidFill>
              </a:rPr>
              <a:t>is an Open Source library of scientific tools for Python. It depends on the </a:t>
            </a:r>
            <a:r>
              <a:rPr b="1" lang="en" sz="1600">
                <a:solidFill>
                  <a:srgbClr val="FFFFFF"/>
                </a:solidFill>
              </a:rPr>
              <a:t>NumPy </a:t>
            </a:r>
            <a:r>
              <a:rPr lang="en" sz="1600">
                <a:solidFill>
                  <a:srgbClr val="FFFFFF"/>
                </a:solidFill>
              </a:rPr>
              <a:t>library, and it gathers a variety of high level science and engineering modules together as a single package. SciPy provides modules for:</a:t>
            </a:r>
            <a:endParaRPr sz="1600">
              <a:solidFill>
                <a:srgbClr val="FFFFFF"/>
              </a:solidFill>
            </a:endParaRPr>
          </a:p>
          <a:p>
            <a:pPr indent="0" lvl="0" marL="0" rtl="0" algn="just">
              <a:lnSpc>
                <a:spcPct val="120000"/>
              </a:lnSpc>
              <a:spcBef>
                <a:spcPts val="400"/>
              </a:spcBef>
              <a:spcAft>
                <a:spcPts val="0"/>
              </a:spcAft>
              <a:buNone/>
            </a:pPr>
            <a:r>
              <a:rPr lang="en" sz="1400">
                <a:solidFill>
                  <a:srgbClr val="FFFFFF"/>
                </a:solidFill>
              </a:rPr>
              <a:t>         </a:t>
            </a:r>
            <a:r>
              <a:rPr i="1" lang="en" sz="1400">
                <a:solidFill>
                  <a:srgbClr val="FFFFFF"/>
                </a:solidFill>
              </a:rPr>
              <a:t>file input/output, statistics, optimization, numerical integration, linear algebra, Fourier transforms, signal processing, image processing, ODE solvers and special functions.</a:t>
            </a:r>
            <a:endParaRPr i="1" sz="1400">
              <a:solidFill>
                <a:srgbClr val="FFFFFF"/>
              </a:solidFill>
            </a:endParaRPr>
          </a:p>
          <a:p>
            <a:pPr indent="0" lvl="0" marL="0">
              <a:spcBef>
                <a:spcPts val="0"/>
              </a:spcBef>
              <a:spcAft>
                <a:spcPts val="1600"/>
              </a:spcAft>
              <a:buNone/>
            </a:pPr>
            <a:r>
              <a:t/>
            </a:r>
            <a:endParaRPr sz="2800">
              <a:solidFill>
                <a:srgbClr val="FFFFFF"/>
              </a:solidFill>
            </a:endParaRPr>
          </a:p>
        </p:txBody>
      </p:sp>
      <p:sp>
        <p:nvSpPr>
          <p:cNvPr id="275" name="Shape 2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t>‹#›</a:t>
            </a:fld>
            <a:endParaRPr/>
          </a:p>
        </p:txBody>
      </p:sp>
      <p:pic>
        <p:nvPicPr>
          <p:cNvPr id="276" name="Shape 276"/>
          <p:cNvPicPr preferRelativeResize="0"/>
          <p:nvPr/>
        </p:nvPicPr>
        <p:blipFill>
          <a:blip r:embed="rId3">
            <a:alphaModFix/>
          </a:blip>
          <a:stretch>
            <a:fillRect/>
          </a:stretch>
        </p:blipFill>
        <p:spPr>
          <a:xfrm>
            <a:off x="3619500" y="3029538"/>
            <a:ext cx="1905000" cy="1781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200">
                <a:solidFill>
                  <a:srgbClr val="32E2FF"/>
                </a:solidFill>
              </a:rPr>
              <a:t>SciPy: Statistics  </a:t>
            </a:r>
            <a:r>
              <a:rPr b="1" lang="en" sz="1800">
                <a:solidFill>
                  <a:srgbClr val="32E2FF"/>
                </a:solidFill>
              </a:rPr>
              <a:t>scipy.stats</a:t>
            </a:r>
            <a:endParaRPr b="1" sz="1800">
              <a:solidFill>
                <a:srgbClr val="32E2FF"/>
              </a:solidFill>
            </a:endParaRPr>
          </a:p>
          <a:p>
            <a:pPr indent="0" lvl="0" marL="0" rtl="0">
              <a:spcBef>
                <a:spcPts val="0"/>
              </a:spcBef>
              <a:spcAft>
                <a:spcPts val="0"/>
              </a:spcAft>
              <a:buNone/>
            </a:pPr>
            <a:r>
              <a:t/>
            </a:r>
            <a:endParaRPr b="1" sz="3200">
              <a:solidFill>
                <a:srgbClr val="FFFFFF"/>
              </a:solidFill>
            </a:endParaRPr>
          </a:p>
        </p:txBody>
      </p:sp>
      <p:sp>
        <p:nvSpPr>
          <p:cNvPr id="282" name="Shape 2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400"/>
              </a:spcBef>
              <a:spcAft>
                <a:spcPts val="0"/>
              </a:spcAft>
              <a:buNone/>
            </a:pPr>
            <a:r>
              <a:t/>
            </a:r>
            <a:endParaRPr sz="1600">
              <a:solidFill>
                <a:srgbClr val="000000"/>
              </a:solidFill>
            </a:endParaRPr>
          </a:p>
          <a:p>
            <a:pPr indent="0" lvl="0" marL="0" rtl="0">
              <a:spcBef>
                <a:spcPts val="400"/>
              </a:spcBef>
              <a:spcAft>
                <a:spcPts val="0"/>
              </a:spcAft>
              <a:buNone/>
            </a:pPr>
            <a:r>
              <a:rPr lang="en" sz="1600">
                <a:solidFill>
                  <a:srgbClr val="FFFFFF"/>
                </a:solidFill>
              </a:rPr>
              <a:t>The main public methods for continuous Random Variables are:</a:t>
            </a:r>
            <a:endParaRPr sz="1600">
              <a:solidFill>
                <a:srgbClr val="FFFFFF"/>
              </a:solidFill>
            </a:endParaRPr>
          </a:p>
          <a:p>
            <a:pPr indent="-330200" lvl="0" marL="457200" rtl="0">
              <a:spcBef>
                <a:spcPts val="400"/>
              </a:spcBef>
              <a:spcAft>
                <a:spcPts val="0"/>
              </a:spcAft>
              <a:buClr>
                <a:srgbClr val="FFFFFF"/>
              </a:buClr>
              <a:buSzPts val="1600"/>
              <a:buChar char="●"/>
            </a:pPr>
            <a:r>
              <a:rPr b="1" lang="en" sz="1600">
                <a:solidFill>
                  <a:srgbClr val="FFFFFF"/>
                </a:solidFill>
              </a:rPr>
              <a:t>rvs</a:t>
            </a:r>
            <a:r>
              <a:rPr lang="en" sz="1600">
                <a:solidFill>
                  <a:srgbClr val="FFFFFF"/>
                </a:solidFill>
              </a:rPr>
              <a:t>: Random Variates</a:t>
            </a:r>
            <a:endParaRPr sz="1600">
              <a:solidFill>
                <a:srgbClr val="FFFFFF"/>
              </a:solidFill>
            </a:endParaRPr>
          </a:p>
          <a:p>
            <a:pPr indent="-330200" lvl="0" marL="457200" rtl="0">
              <a:spcBef>
                <a:spcPts val="0"/>
              </a:spcBef>
              <a:spcAft>
                <a:spcPts val="0"/>
              </a:spcAft>
              <a:buClr>
                <a:srgbClr val="FFFFFF"/>
              </a:buClr>
              <a:buSzPts val="1600"/>
              <a:buChar char="●"/>
            </a:pPr>
            <a:r>
              <a:rPr b="1" lang="en" sz="1600">
                <a:solidFill>
                  <a:srgbClr val="FFFFFF"/>
                </a:solidFill>
              </a:rPr>
              <a:t>pdf</a:t>
            </a:r>
            <a:r>
              <a:rPr lang="en" sz="1600">
                <a:solidFill>
                  <a:srgbClr val="FFFFFF"/>
                </a:solidFill>
              </a:rPr>
              <a:t>: Probability Density Function</a:t>
            </a:r>
            <a:endParaRPr sz="1600">
              <a:solidFill>
                <a:srgbClr val="FFFFFF"/>
              </a:solidFill>
            </a:endParaRPr>
          </a:p>
          <a:p>
            <a:pPr indent="-330200" lvl="0" marL="457200" rtl="0">
              <a:spcBef>
                <a:spcPts val="0"/>
              </a:spcBef>
              <a:spcAft>
                <a:spcPts val="0"/>
              </a:spcAft>
              <a:buClr>
                <a:srgbClr val="FFFFFF"/>
              </a:buClr>
              <a:buSzPts val="1600"/>
              <a:buChar char="●"/>
            </a:pPr>
            <a:r>
              <a:rPr b="1" lang="en" sz="1600">
                <a:solidFill>
                  <a:srgbClr val="FFFFFF"/>
                </a:solidFill>
              </a:rPr>
              <a:t>cdf</a:t>
            </a:r>
            <a:r>
              <a:rPr lang="en" sz="1600">
                <a:solidFill>
                  <a:srgbClr val="FFFFFF"/>
                </a:solidFill>
              </a:rPr>
              <a:t>: Cumulative Distribution Function</a:t>
            </a:r>
            <a:endParaRPr sz="1600">
              <a:solidFill>
                <a:srgbClr val="FFFFFF"/>
              </a:solidFill>
            </a:endParaRPr>
          </a:p>
          <a:p>
            <a:pPr indent="-330200" lvl="0" marL="457200" rtl="0">
              <a:spcBef>
                <a:spcPts val="0"/>
              </a:spcBef>
              <a:spcAft>
                <a:spcPts val="0"/>
              </a:spcAft>
              <a:buClr>
                <a:srgbClr val="FFFFFF"/>
              </a:buClr>
              <a:buSzPts val="1600"/>
              <a:buChar char="●"/>
            </a:pPr>
            <a:r>
              <a:rPr b="1" lang="en" sz="1600">
                <a:solidFill>
                  <a:srgbClr val="FFFFFF"/>
                </a:solidFill>
              </a:rPr>
              <a:t>sf</a:t>
            </a:r>
            <a:r>
              <a:rPr lang="en" sz="1600">
                <a:solidFill>
                  <a:srgbClr val="FFFFFF"/>
                </a:solidFill>
              </a:rPr>
              <a:t>: Survival Function (1-CDF)</a:t>
            </a:r>
            <a:endParaRPr sz="1600">
              <a:solidFill>
                <a:srgbClr val="FFFFFF"/>
              </a:solidFill>
            </a:endParaRPr>
          </a:p>
          <a:p>
            <a:pPr indent="-330200" lvl="0" marL="457200" rtl="0">
              <a:spcBef>
                <a:spcPts val="0"/>
              </a:spcBef>
              <a:spcAft>
                <a:spcPts val="0"/>
              </a:spcAft>
              <a:buClr>
                <a:srgbClr val="FFFFFF"/>
              </a:buClr>
              <a:buSzPts val="1600"/>
              <a:buChar char="●"/>
            </a:pPr>
            <a:r>
              <a:rPr b="1" lang="en" sz="1600">
                <a:solidFill>
                  <a:srgbClr val="FFFFFF"/>
                </a:solidFill>
              </a:rPr>
              <a:t>ppf</a:t>
            </a:r>
            <a:r>
              <a:rPr lang="en" sz="1600">
                <a:solidFill>
                  <a:srgbClr val="FFFFFF"/>
                </a:solidFill>
              </a:rPr>
              <a:t>: Percent Point Function (Inverse of CDF)</a:t>
            </a:r>
            <a:endParaRPr sz="1600">
              <a:solidFill>
                <a:srgbClr val="FFFFFF"/>
              </a:solidFill>
            </a:endParaRPr>
          </a:p>
          <a:p>
            <a:pPr indent="-330200" lvl="0" marL="457200" rtl="0">
              <a:spcBef>
                <a:spcPts val="0"/>
              </a:spcBef>
              <a:spcAft>
                <a:spcPts val="0"/>
              </a:spcAft>
              <a:buClr>
                <a:srgbClr val="FFFFFF"/>
              </a:buClr>
              <a:buSzPts val="1600"/>
              <a:buChar char="●"/>
            </a:pPr>
            <a:r>
              <a:rPr b="1" lang="en" sz="1600">
                <a:solidFill>
                  <a:srgbClr val="FFFFFF"/>
                </a:solidFill>
              </a:rPr>
              <a:t>isf</a:t>
            </a:r>
            <a:r>
              <a:rPr lang="en" sz="1600">
                <a:solidFill>
                  <a:srgbClr val="FFFFFF"/>
                </a:solidFill>
              </a:rPr>
              <a:t>: Inverse Survival Function (Inverse of SF)</a:t>
            </a:r>
            <a:endParaRPr sz="1600">
              <a:solidFill>
                <a:srgbClr val="FFFFFF"/>
              </a:solidFill>
            </a:endParaRPr>
          </a:p>
          <a:p>
            <a:pPr indent="-330200" lvl="0" marL="457200" rtl="0">
              <a:spcBef>
                <a:spcPts val="0"/>
              </a:spcBef>
              <a:spcAft>
                <a:spcPts val="0"/>
              </a:spcAft>
              <a:buClr>
                <a:srgbClr val="FFFFFF"/>
              </a:buClr>
              <a:buSzPts val="1600"/>
              <a:buChar char="●"/>
            </a:pPr>
            <a:r>
              <a:rPr b="1" lang="en" sz="1600">
                <a:solidFill>
                  <a:srgbClr val="FFFFFF"/>
                </a:solidFill>
              </a:rPr>
              <a:t>stats</a:t>
            </a:r>
            <a:r>
              <a:rPr lang="en" sz="1600">
                <a:solidFill>
                  <a:srgbClr val="FFFFFF"/>
                </a:solidFill>
              </a:rPr>
              <a:t>: Return mean, variance, (Fisher’s) skew, or (Fisher’s) kurtosis</a:t>
            </a:r>
            <a:endParaRPr sz="1600">
              <a:solidFill>
                <a:srgbClr val="FFFFFF"/>
              </a:solidFill>
            </a:endParaRPr>
          </a:p>
          <a:p>
            <a:pPr indent="-330200" lvl="0" marL="457200" rtl="0">
              <a:spcBef>
                <a:spcPts val="0"/>
              </a:spcBef>
              <a:spcAft>
                <a:spcPts val="0"/>
              </a:spcAft>
              <a:buClr>
                <a:srgbClr val="FFFFFF"/>
              </a:buClr>
              <a:buSzPts val="1600"/>
              <a:buChar char="●"/>
            </a:pPr>
            <a:r>
              <a:rPr b="1" lang="en" sz="1600">
                <a:solidFill>
                  <a:srgbClr val="FFFFFF"/>
                </a:solidFill>
              </a:rPr>
              <a:t>moment</a:t>
            </a:r>
            <a:r>
              <a:rPr lang="en" sz="1600">
                <a:solidFill>
                  <a:srgbClr val="FFFFFF"/>
                </a:solidFill>
              </a:rPr>
              <a:t>: non-central moments of the distribution</a:t>
            </a:r>
            <a:endParaRPr sz="1600">
              <a:solidFill>
                <a:srgbClr val="FFFFFF"/>
              </a:solidFill>
            </a:endParaRPr>
          </a:p>
          <a:p>
            <a:pPr indent="0" lvl="0" marL="0" rtl="0">
              <a:spcBef>
                <a:spcPts val="0"/>
              </a:spcBef>
              <a:spcAft>
                <a:spcPts val="1600"/>
              </a:spcAft>
              <a:buNone/>
            </a:pPr>
            <a:r>
              <a:t/>
            </a:r>
            <a:endParaRPr/>
          </a:p>
        </p:txBody>
      </p:sp>
      <p:sp>
        <p:nvSpPr>
          <p:cNvPr id="283" name="Shape 2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rgbClr val="00FFFF"/>
                </a:solidFill>
              </a:rPr>
              <a:t>‹#›</a:t>
            </a:fld>
            <a:endParaRPr>
              <a:solidFill>
                <a:srgbClr val="00FFFF"/>
              </a:solidFill>
            </a:endParaRPr>
          </a:p>
        </p:txBody>
      </p:sp>
      <p:pic>
        <p:nvPicPr>
          <p:cNvPr id="284" name="Shape 284"/>
          <p:cNvPicPr preferRelativeResize="0"/>
          <p:nvPr/>
        </p:nvPicPr>
        <p:blipFill>
          <a:blip r:embed="rId3">
            <a:alphaModFix/>
          </a:blip>
          <a:stretch>
            <a:fillRect/>
          </a:stretch>
        </p:blipFill>
        <p:spPr>
          <a:xfrm>
            <a:off x="457200" y="859888"/>
            <a:ext cx="8077200" cy="638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Shape 73"/>
          <p:cNvSpPr txBox="1"/>
          <p:nvPr/>
        </p:nvSpPr>
        <p:spPr>
          <a:xfrm>
            <a:off x="838479" y="362200"/>
            <a:ext cx="7599600" cy="8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200"/>
              <a:buFont typeface="Open Sans"/>
              <a:buNone/>
            </a:pPr>
            <a:r>
              <a:rPr lang="en" sz="2400">
                <a:solidFill>
                  <a:srgbClr val="FFFFFF"/>
                </a:solidFill>
              </a:rPr>
              <a:t>The following diagram shows the data science pipeline:</a:t>
            </a:r>
            <a:endParaRPr b="1" i="0" sz="2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 name="Shape 74"/>
          <p:cNvPicPr preferRelativeResize="0"/>
          <p:nvPr/>
        </p:nvPicPr>
        <p:blipFill>
          <a:blip r:embed="rId3">
            <a:alphaModFix/>
          </a:blip>
          <a:stretch>
            <a:fillRect/>
          </a:stretch>
        </p:blipFill>
        <p:spPr>
          <a:xfrm>
            <a:off x="2115463" y="1093300"/>
            <a:ext cx="4913067" cy="3676399"/>
          </a:xfrm>
          <a:prstGeom prst="rect">
            <a:avLst/>
          </a:prstGeom>
          <a:noFill/>
          <a:ln>
            <a:noFill/>
          </a:ln>
        </p:spPr>
      </p:pic>
      <p:sp>
        <p:nvSpPr>
          <p:cNvPr id="75" name="Shape 75"/>
          <p:cNvSpPr txBox="1"/>
          <p:nvPr/>
        </p:nvSpPr>
        <p:spPr>
          <a:xfrm>
            <a:off x="7223400" y="2854900"/>
            <a:ext cx="1920600" cy="599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650">
                <a:solidFill>
                  <a:srgbClr val="FFFFFF"/>
                </a:solidFill>
              </a:rPr>
              <a:t>Data munging or wrangling</a:t>
            </a:r>
            <a:r>
              <a:rPr b="1" lang="en" sz="1650">
                <a:solidFill>
                  <a:srgbClr val="00FFFF"/>
                </a:solidFill>
              </a:rPr>
              <a:t> </a:t>
            </a:r>
            <a:r>
              <a:rPr b="1" lang="en" sz="1650">
                <a:solidFill>
                  <a:srgbClr val="E06666"/>
                </a:solidFill>
              </a:rPr>
              <a:t>80 % </a:t>
            </a:r>
            <a:r>
              <a:rPr b="1" lang="en" sz="1650">
                <a:solidFill>
                  <a:srgbClr val="FFFFFF"/>
                </a:solidFill>
              </a:rPr>
              <a:t>or more of project time and resources</a:t>
            </a:r>
            <a:endParaRPr b="1">
              <a:solidFill>
                <a:srgbClr val="FFFFFF"/>
              </a:solidFill>
            </a:endParaRPr>
          </a:p>
        </p:txBody>
      </p:sp>
      <p:sp>
        <p:nvSpPr>
          <p:cNvPr id="76" name="Shape 76"/>
          <p:cNvSpPr/>
          <p:nvPr/>
        </p:nvSpPr>
        <p:spPr>
          <a:xfrm>
            <a:off x="3952125" y="1233750"/>
            <a:ext cx="1692900" cy="1510500"/>
          </a:xfrm>
          <a:prstGeom prst="roundRect">
            <a:avLst>
              <a:gd fmla="val 16667" name="adj"/>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FFFF"/>
                </a:solidFill>
              </a:rPr>
              <a:t>‹#›</a:t>
            </a:fld>
            <a:endParaRPr>
              <a:solidFill>
                <a:srgbClr val="00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90" name="Shape 2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291" name="Shape 2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chemeClr val="accent5"/>
                </a:solidFill>
              </a:rPr>
              <a:t>‹#›</a:t>
            </a:fld>
            <a:endParaRPr>
              <a:solidFill>
                <a:schemeClr val="accent5"/>
              </a:solidFill>
            </a:endParaRPr>
          </a:p>
        </p:txBody>
      </p:sp>
      <p:pic>
        <p:nvPicPr>
          <p:cNvPr id="292" name="Shape 292"/>
          <p:cNvPicPr preferRelativeResize="0"/>
          <p:nvPr/>
        </p:nvPicPr>
        <p:blipFill>
          <a:blip r:embed="rId3">
            <a:alphaModFix/>
          </a:blip>
          <a:stretch>
            <a:fillRect/>
          </a:stretch>
        </p:blipFill>
        <p:spPr>
          <a:xfrm>
            <a:off x="435050" y="0"/>
            <a:ext cx="8077200" cy="5029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200">
                <a:solidFill>
                  <a:srgbClr val="FFFFFF"/>
                </a:solidFill>
              </a:rPr>
              <a:t>Example: Numerical integration</a:t>
            </a:r>
            <a:endParaRPr/>
          </a:p>
        </p:txBody>
      </p:sp>
      <p:sp>
        <p:nvSpPr>
          <p:cNvPr id="298" name="Shape 2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500"/>
              </a:spcBef>
              <a:spcAft>
                <a:spcPts val="0"/>
              </a:spcAft>
              <a:buNone/>
            </a:pPr>
            <a:r>
              <a:rPr lang="en" sz="2000">
                <a:solidFill>
                  <a:srgbClr val="FFFFFF"/>
                </a:solidFill>
              </a:rPr>
              <a:t>•Integrate a Bessel function jv(2.5,x) from 0 to 4.5:</a:t>
            </a:r>
            <a:endParaRPr sz="2000">
              <a:solidFill>
                <a:srgbClr val="FFFFFF"/>
              </a:solidFill>
            </a:endParaRPr>
          </a:p>
          <a:p>
            <a:pPr indent="0" lvl="0" marL="0">
              <a:spcBef>
                <a:spcPts val="0"/>
              </a:spcBef>
              <a:spcAft>
                <a:spcPts val="1600"/>
              </a:spcAft>
              <a:buNone/>
            </a:pPr>
            <a:r>
              <a:t/>
            </a:r>
            <a:endParaRPr/>
          </a:p>
        </p:txBody>
      </p:sp>
      <p:sp>
        <p:nvSpPr>
          <p:cNvPr id="299" name="Shape 2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FFFF"/>
                </a:solidFill>
              </a:rPr>
              <a:t>‹#›</a:t>
            </a:fld>
            <a:endParaRPr>
              <a:solidFill>
                <a:srgbClr val="00FFFF"/>
              </a:solidFill>
            </a:endParaRPr>
          </a:p>
        </p:txBody>
      </p:sp>
      <p:pic>
        <p:nvPicPr>
          <p:cNvPr id="300" name="Shape 300"/>
          <p:cNvPicPr preferRelativeResize="0"/>
          <p:nvPr/>
        </p:nvPicPr>
        <p:blipFill>
          <a:blip r:embed="rId3">
            <a:alphaModFix/>
          </a:blip>
          <a:stretch>
            <a:fillRect/>
          </a:stretch>
        </p:blipFill>
        <p:spPr>
          <a:xfrm>
            <a:off x="6661425" y="1152463"/>
            <a:ext cx="1485900" cy="600075"/>
          </a:xfrm>
          <a:prstGeom prst="rect">
            <a:avLst/>
          </a:prstGeom>
          <a:noFill/>
          <a:ln>
            <a:noFill/>
          </a:ln>
        </p:spPr>
      </p:pic>
      <p:pic>
        <p:nvPicPr>
          <p:cNvPr id="301" name="Shape 301"/>
          <p:cNvPicPr preferRelativeResize="0"/>
          <p:nvPr/>
        </p:nvPicPr>
        <p:blipFill>
          <a:blip r:embed="rId4">
            <a:alphaModFix/>
          </a:blip>
          <a:stretch>
            <a:fillRect/>
          </a:stretch>
        </p:blipFill>
        <p:spPr>
          <a:xfrm>
            <a:off x="439925" y="1811100"/>
            <a:ext cx="8077200" cy="1657350"/>
          </a:xfrm>
          <a:prstGeom prst="rect">
            <a:avLst/>
          </a:prstGeom>
          <a:noFill/>
          <a:ln>
            <a:noFill/>
          </a:ln>
        </p:spPr>
      </p:pic>
      <p:pic>
        <p:nvPicPr>
          <p:cNvPr id="302" name="Shape 302"/>
          <p:cNvPicPr preferRelativeResize="0"/>
          <p:nvPr/>
        </p:nvPicPr>
        <p:blipFill>
          <a:blip r:embed="rId5">
            <a:alphaModFix/>
          </a:blip>
          <a:stretch>
            <a:fillRect/>
          </a:stretch>
        </p:blipFill>
        <p:spPr>
          <a:xfrm>
            <a:off x="1863625" y="3544650"/>
            <a:ext cx="5832800" cy="439925"/>
          </a:xfrm>
          <a:prstGeom prst="rect">
            <a:avLst/>
          </a:prstGeom>
          <a:noFill/>
          <a:ln>
            <a:noFill/>
          </a:ln>
        </p:spPr>
      </p:pic>
      <p:pic>
        <p:nvPicPr>
          <p:cNvPr id="303" name="Shape 303"/>
          <p:cNvPicPr preferRelativeResize="0"/>
          <p:nvPr/>
        </p:nvPicPr>
        <p:blipFill>
          <a:blip r:embed="rId6">
            <a:alphaModFix/>
          </a:blip>
          <a:stretch>
            <a:fillRect/>
          </a:stretch>
        </p:blipFill>
        <p:spPr>
          <a:xfrm>
            <a:off x="439925" y="4040975"/>
            <a:ext cx="8077200" cy="102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200">
                <a:solidFill>
                  <a:srgbClr val="FFFFFF"/>
                </a:solidFill>
              </a:rPr>
              <a:t>SciPy: Linear Algebra</a:t>
            </a:r>
            <a:endParaRPr/>
          </a:p>
        </p:txBody>
      </p:sp>
      <p:sp>
        <p:nvSpPr>
          <p:cNvPr id="309" name="Shape 3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310" name="Shape 3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FFFF"/>
                </a:solidFill>
              </a:rPr>
              <a:t>‹#›</a:t>
            </a:fld>
            <a:endParaRPr>
              <a:solidFill>
                <a:srgbClr val="00FFFF"/>
              </a:solidFill>
            </a:endParaRPr>
          </a:p>
        </p:txBody>
      </p:sp>
      <p:pic>
        <p:nvPicPr>
          <p:cNvPr id="311" name="Shape 311"/>
          <p:cNvPicPr preferRelativeResize="0"/>
          <p:nvPr/>
        </p:nvPicPr>
        <p:blipFill>
          <a:blip r:embed="rId3">
            <a:alphaModFix/>
          </a:blip>
          <a:stretch>
            <a:fillRect/>
          </a:stretch>
        </p:blipFill>
        <p:spPr>
          <a:xfrm>
            <a:off x="533400" y="1900975"/>
            <a:ext cx="8077200" cy="2762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200">
                <a:solidFill>
                  <a:srgbClr val="FFFFFF"/>
                </a:solidFill>
              </a:rPr>
              <a:t>SciPy: Linear Algebra</a:t>
            </a:r>
            <a:endParaRPr/>
          </a:p>
          <a:p>
            <a:pPr indent="0" lvl="0" marL="0">
              <a:spcBef>
                <a:spcPts val="0"/>
              </a:spcBef>
              <a:spcAft>
                <a:spcPts val="0"/>
              </a:spcAft>
              <a:buNone/>
            </a:pPr>
            <a:r>
              <a:t/>
            </a:r>
            <a:endParaRPr/>
          </a:p>
        </p:txBody>
      </p:sp>
      <p:sp>
        <p:nvSpPr>
          <p:cNvPr id="317" name="Shape 3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318" name="Shape 3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FFFF"/>
                </a:solidFill>
              </a:rPr>
              <a:t>‹#›</a:t>
            </a:fld>
            <a:endParaRPr>
              <a:solidFill>
                <a:srgbClr val="00FFFF"/>
              </a:solidFill>
            </a:endParaRPr>
          </a:p>
        </p:txBody>
      </p:sp>
      <p:pic>
        <p:nvPicPr>
          <p:cNvPr id="319" name="Shape 319"/>
          <p:cNvPicPr preferRelativeResize="0"/>
          <p:nvPr/>
        </p:nvPicPr>
        <p:blipFill>
          <a:blip r:embed="rId3">
            <a:alphaModFix/>
          </a:blip>
          <a:stretch>
            <a:fillRect/>
          </a:stretch>
        </p:blipFill>
        <p:spPr>
          <a:xfrm>
            <a:off x="533400" y="1343025"/>
            <a:ext cx="8077200" cy="2762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200">
                <a:solidFill>
                  <a:srgbClr val="FFFFFF"/>
                </a:solidFill>
              </a:rPr>
              <a:t>SciPy: Linear Algebra</a:t>
            </a:r>
            <a:endParaRPr/>
          </a:p>
          <a:p>
            <a:pPr indent="0" lvl="0" marL="0" rtl="0">
              <a:spcBef>
                <a:spcPts val="0"/>
              </a:spcBef>
              <a:spcAft>
                <a:spcPts val="0"/>
              </a:spcAft>
              <a:buNone/>
            </a:pPr>
            <a:r>
              <a:t/>
            </a:r>
            <a:endParaRPr/>
          </a:p>
        </p:txBody>
      </p:sp>
      <p:sp>
        <p:nvSpPr>
          <p:cNvPr id="325" name="Shape 3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400"/>
              </a:spcBef>
              <a:spcAft>
                <a:spcPts val="0"/>
              </a:spcAft>
              <a:buNone/>
            </a:pPr>
            <a:r>
              <a:rPr b="1" lang="en">
                <a:solidFill>
                  <a:srgbClr val="FFFFFF"/>
                </a:solidFill>
              </a:rPr>
              <a:t>Solving linear system</a:t>
            </a:r>
            <a:endParaRPr b="1">
              <a:solidFill>
                <a:srgbClr val="FFFFFF"/>
              </a:solidFill>
            </a:endParaRPr>
          </a:p>
          <a:p>
            <a:pPr indent="0" lvl="0" marL="0" rtl="0">
              <a:spcBef>
                <a:spcPts val="400"/>
              </a:spcBef>
              <a:spcAft>
                <a:spcPts val="0"/>
              </a:spcAft>
              <a:buNone/>
            </a:pPr>
            <a:r>
              <a:t/>
            </a:r>
            <a:endParaRPr b="1">
              <a:solidFill>
                <a:srgbClr val="FFFFFF"/>
              </a:solidFill>
            </a:endParaRPr>
          </a:p>
          <a:p>
            <a:pPr indent="0" lvl="0" marL="0" rtl="0">
              <a:spcBef>
                <a:spcPts val="400"/>
              </a:spcBef>
              <a:spcAft>
                <a:spcPts val="0"/>
              </a:spcAft>
              <a:buNone/>
            </a:pPr>
            <a:r>
              <a:t/>
            </a:r>
            <a:endParaRPr b="1">
              <a:solidFill>
                <a:srgbClr val="FFFFFF"/>
              </a:solidFill>
            </a:endParaRPr>
          </a:p>
          <a:p>
            <a:pPr indent="0" lvl="0" marL="0" rtl="0">
              <a:spcBef>
                <a:spcPts val="400"/>
              </a:spcBef>
              <a:spcAft>
                <a:spcPts val="0"/>
              </a:spcAft>
              <a:buNone/>
            </a:pPr>
            <a:r>
              <a:rPr lang="en" sz="1600">
                <a:solidFill>
                  <a:srgbClr val="FFFFFF"/>
                </a:solidFill>
              </a:rPr>
              <a:t>S = A</a:t>
            </a:r>
            <a:r>
              <a:rPr baseline="30000" lang="en" sz="2700">
                <a:solidFill>
                  <a:srgbClr val="FFFFFF"/>
                </a:solidFill>
              </a:rPr>
              <a:t>-1</a:t>
            </a:r>
            <a:r>
              <a:rPr lang="en" sz="1600">
                <a:solidFill>
                  <a:srgbClr val="FFFFFF"/>
                </a:solidFill>
              </a:rPr>
              <a:t> B  where S=[ x y z] and B = [ 10 8 3]</a:t>
            </a:r>
            <a:endParaRPr sz="1600">
              <a:solidFill>
                <a:srgbClr val="FFFFFF"/>
              </a:solidFill>
            </a:endParaRPr>
          </a:p>
          <a:p>
            <a:pPr indent="0" lvl="0" marL="0" rtl="0">
              <a:spcBef>
                <a:spcPts val="400"/>
              </a:spcBef>
              <a:spcAft>
                <a:spcPts val="0"/>
              </a:spcAft>
              <a:buNone/>
            </a:pPr>
            <a:r>
              <a:t/>
            </a:r>
            <a:endParaRPr b="1">
              <a:solidFill>
                <a:srgbClr val="FFFFFF"/>
              </a:solidFill>
            </a:endParaRPr>
          </a:p>
          <a:p>
            <a:pPr indent="0" lvl="0" marL="0" rtl="0">
              <a:spcBef>
                <a:spcPts val="0"/>
              </a:spcBef>
              <a:spcAft>
                <a:spcPts val="1600"/>
              </a:spcAft>
              <a:buNone/>
            </a:pPr>
            <a:r>
              <a:t/>
            </a:r>
            <a:endParaRPr/>
          </a:p>
        </p:txBody>
      </p:sp>
      <p:sp>
        <p:nvSpPr>
          <p:cNvPr id="326" name="Shape 3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rgbClr val="00FFFF"/>
                </a:solidFill>
              </a:rPr>
              <a:t>‹#›</a:t>
            </a:fld>
            <a:endParaRPr>
              <a:solidFill>
                <a:srgbClr val="00FFFF"/>
              </a:solidFill>
            </a:endParaRPr>
          </a:p>
        </p:txBody>
      </p:sp>
      <p:pic>
        <p:nvPicPr>
          <p:cNvPr id="327" name="Shape 327"/>
          <p:cNvPicPr preferRelativeResize="0"/>
          <p:nvPr/>
        </p:nvPicPr>
        <p:blipFill>
          <a:blip r:embed="rId3">
            <a:alphaModFix/>
          </a:blip>
          <a:stretch>
            <a:fillRect/>
          </a:stretch>
        </p:blipFill>
        <p:spPr>
          <a:xfrm>
            <a:off x="3805225" y="1471275"/>
            <a:ext cx="1533525" cy="666750"/>
          </a:xfrm>
          <a:prstGeom prst="rect">
            <a:avLst/>
          </a:prstGeom>
          <a:noFill/>
          <a:ln>
            <a:noFill/>
          </a:ln>
        </p:spPr>
      </p:pic>
      <p:pic>
        <p:nvPicPr>
          <p:cNvPr id="328" name="Shape 328"/>
          <p:cNvPicPr preferRelativeResize="0"/>
          <p:nvPr/>
        </p:nvPicPr>
        <p:blipFill>
          <a:blip r:embed="rId4">
            <a:alphaModFix/>
          </a:blip>
          <a:stretch>
            <a:fillRect/>
          </a:stretch>
        </p:blipFill>
        <p:spPr>
          <a:xfrm>
            <a:off x="395250" y="2875488"/>
            <a:ext cx="8077200" cy="2047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Shape 3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200">
                <a:solidFill>
                  <a:srgbClr val="FFFFFF"/>
                </a:solidFill>
              </a:rPr>
              <a:t>SciPy: Linear Algebra</a:t>
            </a:r>
            <a:endParaRPr/>
          </a:p>
          <a:p>
            <a:pPr indent="0" lvl="0" marL="0" rtl="0">
              <a:spcBef>
                <a:spcPts val="0"/>
              </a:spcBef>
              <a:spcAft>
                <a:spcPts val="0"/>
              </a:spcAft>
              <a:buNone/>
            </a:pPr>
            <a:r>
              <a:t/>
            </a:r>
            <a:endParaRPr/>
          </a:p>
        </p:txBody>
      </p:sp>
      <p:sp>
        <p:nvSpPr>
          <p:cNvPr id="334" name="Shape 3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400"/>
              </a:spcBef>
              <a:spcAft>
                <a:spcPts val="0"/>
              </a:spcAft>
              <a:buNone/>
            </a:pPr>
            <a:r>
              <a:rPr b="1" lang="en">
                <a:solidFill>
                  <a:srgbClr val="FFFFFF"/>
                </a:solidFill>
              </a:rPr>
              <a:t>F</a:t>
            </a:r>
            <a:r>
              <a:rPr b="1" lang="en">
                <a:solidFill>
                  <a:srgbClr val="FFFFFF"/>
                </a:solidFill>
              </a:rPr>
              <a:t>inding Determinant</a:t>
            </a:r>
            <a:endParaRPr b="1">
              <a:solidFill>
                <a:srgbClr val="FFFFFF"/>
              </a:solidFill>
            </a:endParaRPr>
          </a:p>
          <a:p>
            <a:pPr indent="0" lvl="0" marL="0" rtl="0">
              <a:spcBef>
                <a:spcPts val="400"/>
              </a:spcBef>
              <a:spcAft>
                <a:spcPts val="0"/>
              </a:spcAft>
              <a:buNone/>
            </a:pPr>
            <a:r>
              <a:t/>
            </a:r>
            <a:endParaRPr b="1">
              <a:solidFill>
                <a:srgbClr val="FFFFFF"/>
              </a:solidFill>
            </a:endParaRPr>
          </a:p>
          <a:p>
            <a:pPr indent="0" lvl="0" marL="0" rtl="0">
              <a:spcBef>
                <a:spcPts val="400"/>
              </a:spcBef>
              <a:spcAft>
                <a:spcPts val="0"/>
              </a:spcAft>
              <a:buNone/>
            </a:pPr>
            <a:r>
              <a:t/>
            </a:r>
            <a:endParaRPr b="1">
              <a:solidFill>
                <a:srgbClr val="FFFFFF"/>
              </a:solidFill>
            </a:endParaRPr>
          </a:p>
          <a:p>
            <a:pPr indent="0" lvl="0" marL="0" rtl="0">
              <a:spcBef>
                <a:spcPts val="400"/>
              </a:spcBef>
              <a:spcAft>
                <a:spcPts val="0"/>
              </a:spcAft>
              <a:buNone/>
            </a:pPr>
            <a:r>
              <a:t/>
            </a:r>
            <a:endParaRPr b="1">
              <a:solidFill>
                <a:srgbClr val="FFFFFF"/>
              </a:solidFill>
            </a:endParaRPr>
          </a:p>
          <a:p>
            <a:pPr indent="0" lvl="0" marL="0" rtl="0">
              <a:spcBef>
                <a:spcPts val="400"/>
              </a:spcBef>
              <a:spcAft>
                <a:spcPts val="0"/>
              </a:spcAft>
              <a:buNone/>
            </a:pPr>
            <a:r>
              <a:t/>
            </a:r>
            <a:endParaRPr b="1">
              <a:solidFill>
                <a:srgbClr val="FFFFFF"/>
              </a:solidFill>
            </a:endParaRPr>
          </a:p>
          <a:p>
            <a:pPr indent="0" lvl="0" marL="0" rtl="0">
              <a:spcBef>
                <a:spcPts val="0"/>
              </a:spcBef>
              <a:spcAft>
                <a:spcPts val="1600"/>
              </a:spcAft>
              <a:buNone/>
            </a:pPr>
            <a:r>
              <a:t/>
            </a:r>
            <a:endParaRPr/>
          </a:p>
        </p:txBody>
      </p:sp>
      <p:sp>
        <p:nvSpPr>
          <p:cNvPr id="335" name="Shape 3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rgbClr val="00FFFF"/>
                </a:solidFill>
              </a:rPr>
              <a:t>‹#›</a:t>
            </a:fld>
            <a:endParaRPr>
              <a:solidFill>
                <a:srgbClr val="00FFFF"/>
              </a:solidFill>
            </a:endParaRPr>
          </a:p>
        </p:txBody>
      </p:sp>
      <p:pic>
        <p:nvPicPr>
          <p:cNvPr id="336" name="Shape 336"/>
          <p:cNvPicPr preferRelativeResize="0"/>
          <p:nvPr/>
        </p:nvPicPr>
        <p:blipFill>
          <a:blip r:embed="rId3">
            <a:alphaModFix/>
          </a:blip>
          <a:stretch>
            <a:fillRect/>
          </a:stretch>
        </p:blipFill>
        <p:spPr>
          <a:xfrm>
            <a:off x="3505238" y="1456063"/>
            <a:ext cx="1228725" cy="638175"/>
          </a:xfrm>
          <a:prstGeom prst="rect">
            <a:avLst/>
          </a:prstGeom>
          <a:noFill/>
          <a:ln>
            <a:noFill/>
          </a:ln>
        </p:spPr>
      </p:pic>
      <p:pic>
        <p:nvPicPr>
          <p:cNvPr id="337" name="Shape 337"/>
          <p:cNvPicPr preferRelativeResize="0"/>
          <p:nvPr/>
        </p:nvPicPr>
        <p:blipFill>
          <a:blip r:embed="rId4">
            <a:alphaModFix/>
          </a:blip>
          <a:stretch>
            <a:fillRect/>
          </a:stretch>
        </p:blipFill>
        <p:spPr>
          <a:xfrm>
            <a:off x="1724063" y="2454538"/>
            <a:ext cx="4791075" cy="657225"/>
          </a:xfrm>
          <a:prstGeom prst="rect">
            <a:avLst/>
          </a:prstGeom>
          <a:noFill/>
          <a:ln>
            <a:noFill/>
          </a:ln>
        </p:spPr>
      </p:pic>
      <p:pic>
        <p:nvPicPr>
          <p:cNvPr id="338" name="Shape 338"/>
          <p:cNvPicPr preferRelativeResize="0"/>
          <p:nvPr/>
        </p:nvPicPr>
        <p:blipFill>
          <a:blip r:embed="rId5">
            <a:alphaModFix/>
          </a:blip>
          <a:stretch>
            <a:fillRect/>
          </a:stretch>
        </p:blipFill>
        <p:spPr>
          <a:xfrm>
            <a:off x="592325" y="3610388"/>
            <a:ext cx="8077200" cy="676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Shape 3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200">
                <a:solidFill>
                  <a:srgbClr val="FFFFFF"/>
                </a:solidFill>
              </a:rPr>
              <a:t>SciPy: Linear Algebra</a:t>
            </a:r>
            <a:endParaRPr/>
          </a:p>
          <a:p>
            <a:pPr indent="0" lvl="0" marL="0" rtl="0">
              <a:spcBef>
                <a:spcPts val="0"/>
              </a:spcBef>
              <a:spcAft>
                <a:spcPts val="0"/>
              </a:spcAft>
              <a:buNone/>
            </a:pPr>
            <a:r>
              <a:t/>
            </a:r>
            <a:endParaRPr/>
          </a:p>
        </p:txBody>
      </p:sp>
      <p:sp>
        <p:nvSpPr>
          <p:cNvPr id="344" name="Shape 3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400"/>
              </a:spcBef>
              <a:spcAft>
                <a:spcPts val="0"/>
              </a:spcAft>
              <a:buNone/>
            </a:pPr>
            <a:r>
              <a:rPr b="1" lang="en">
                <a:solidFill>
                  <a:srgbClr val="FFFFFF"/>
                </a:solidFill>
              </a:rPr>
              <a:t>Solving linear least-squares problems</a:t>
            </a:r>
            <a:endParaRPr b="1">
              <a:solidFill>
                <a:srgbClr val="FFFFFF"/>
              </a:solidFill>
            </a:endParaRPr>
          </a:p>
          <a:p>
            <a:pPr indent="0" lvl="0" marL="0" rtl="0">
              <a:spcBef>
                <a:spcPts val="400"/>
              </a:spcBef>
              <a:spcAft>
                <a:spcPts val="0"/>
              </a:spcAft>
              <a:buNone/>
            </a:pPr>
            <a:r>
              <a:rPr lang="en">
                <a:solidFill>
                  <a:srgbClr val="FFFFFF"/>
                </a:solidFill>
              </a:rPr>
              <a:t>The model  </a:t>
            </a:r>
            <a:endParaRPr>
              <a:solidFill>
                <a:srgbClr val="FFFFFF"/>
              </a:solidFill>
            </a:endParaRPr>
          </a:p>
          <a:p>
            <a:pPr indent="0" lvl="0" marL="0" rtl="0">
              <a:spcBef>
                <a:spcPts val="400"/>
              </a:spcBef>
              <a:spcAft>
                <a:spcPts val="0"/>
              </a:spcAft>
              <a:buNone/>
            </a:pPr>
            <a:r>
              <a:t/>
            </a:r>
            <a:endParaRPr>
              <a:solidFill>
                <a:srgbClr val="FFFFFF"/>
              </a:solidFill>
            </a:endParaRPr>
          </a:p>
          <a:p>
            <a:pPr indent="0" lvl="0" marL="0" rtl="0">
              <a:spcBef>
                <a:spcPts val="400"/>
              </a:spcBef>
              <a:spcAft>
                <a:spcPts val="0"/>
              </a:spcAft>
              <a:buNone/>
            </a:pPr>
            <a:r>
              <a:rPr lang="en">
                <a:solidFill>
                  <a:srgbClr val="FFFFFF"/>
                </a:solidFill>
              </a:rPr>
              <a:t>Minimize   </a:t>
            </a:r>
            <a:endParaRPr>
              <a:solidFill>
                <a:srgbClr val="FFFFFF"/>
              </a:solidFill>
            </a:endParaRPr>
          </a:p>
          <a:p>
            <a:pPr indent="0" lvl="0" marL="0" rtl="0">
              <a:spcBef>
                <a:spcPts val="400"/>
              </a:spcBef>
              <a:spcAft>
                <a:spcPts val="0"/>
              </a:spcAft>
              <a:buNone/>
            </a:pPr>
            <a:r>
              <a:rPr lang="en">
                <a:solidFill>
                  <a:srgbClr val="FFFFFF"/>
                </a:solidFill>
              </a:rPr>
              <a:t>After some algebra, vector/matrix </a:t>
            </a:r>
            <a:r>
              <a:rPr lang="en">
                <a:solidFill>
                  <a:srgbClr val="FFFFFF"/>
                </a:solidFill>
              </a:rPr>
              <a:t>representations</a:t>
            </a:r>
            <a:r>
              <a:rPr lang="en">
                <a:solidFill>
                  <a:srgbClr val="FFFFFF"/>
                </a:solidFill>
              </a:rPr>
              <a:t> of this problem</a:t>
            </a:r>
            <a:endParaRPr>
              <a:solidFill>
                <a:srgbClr val="FFFFFF"/>
              </a:solidFill>
            </a:endParaRPr>
          </a:p>
          <a:p>
            <a:pPr indent="0" lvl="0" marL="0" rtl="0">
              <a:spcBef>
                <a:spcPts val="400"/>
              </a:spcBef>
              <a:spcAft>
                <a:spcPts val="0"/>
              </a:spcAft>
              <a:buNone/>
            </a:pPr>
            <a:r>
              <a:t/>
            </a:r>
            <a:endParaRPr>
              <a:solidFill>
                <a:srgbClr val="FFFFFF"/>
              </a:solidFill>
            </a:endParaRPr>
          </a:p>
          <a:p>
            <a:pPr indent="0" lvl="0" marL="0" rtl="0">
              <a:spcBef>
                <a:spcPts val="400"/>
              </a:spcBef>
              <a:spcAft>
                <a:spcPts val="0"/>
              </a:spcAft>
              <a:buNone/>
            </a:pPr>
            <a:r>
              <a:rPr lang="en">
                <a:solidFill>
                  <a:srgbClr val="FFFFFF"/>
                </a:solidFill>
              </a:rPr>
              <a:t>As an example solve for model:</a:t>
            </a:r>
            <a:endParaRPr>
              <a:solidFill>
                <a:srgbClr val="FFFFFF"/>
              </a:solidFill>
            </a:endParaRPr>
          </a:p>
          <a:p>
            <a:pPr indent="0" lvl="0" marL="0" rtl="0">
              <a:spcBef>
                <a:spcPts val="400"/>
              </a:spcBef>
              <a:spcAft>
                <a:spcPts val="0"/>
              </a:spcAft>
              <a:buNone/>
            </a:pPr>
            <a:r>
              <a:t/>
            </a:r>
            <a:endParaRPr b="1">
              <a:solidFill>
                <a:srgbClr val="FFFFFF"/>
              </a:solidFill>
            </a:endParaRPr>
          </a:p>
          <a:p>
            <a:pPr indent="0" lvl="0" marL="0" rtl="0">
              <a:spcBef>
                <a:spcPts val="400"/>
              </a:spcBef>
              <a:spcAft>
                <a:spcPts val="0"/>
              </a:spcAft>
              <a:buNone/>
            </a:pPr>
            <a:r>
              <a:t/>
            </a:r>
            <a:endParaRPr b="1">
              <a:solidFill>
                <a:srgbClr val="FFFFFF"/>
              </a:solidFill>
            </a:endParaRPr>
          </a:p>
          <a:p>
            <a:pPr indent="0" lvl="0" marL="0" rtl="0">
              <a:spcBef>
                <a:spcPts val="400"/>
              </a:spcBef>
              <a:spcAft>
                <a:spcPts val="0"/>
              </a:spcAft>
              <a:buNone/>
            </a:pPr>
            <a:r>
              <a:t/>
            </a:r>
            <a:endParaRPr b="1">
              <a:solidFill>
                <a:srgbClr val="FFFFFF"/>
              </a:solidFill>
            </a:endParaRPr>
          </a:p>
          <a:p>
            <a:pPr indent="0" lvl="0" marL="0" rtl="0">
              <a:spcBef>
                <a:spcPts val="400"/>
              </a:spcBef>
              <a:spcAft>
                <a:spcPts val="0"/>
              </a:spcAft>
              <a:buNone/>
            </a:pPr>
            <a:r>
              <a:t/>
            </a:r>
            <a:endParaRPr b="1">
              <a:solidFill>
                <a:srgbClr val="FFFFFF"/>
              </a:solidFill>
            </a:endParaRPr>
          </a:p>
          <a:p>
            <a:pPr indent="0" lvl="0" marL="0" rtl="0">
              <a:spcBef>
                <a:spcPts val="400"/>
              </a:spcBef>
              <a:spcAft>
                <a:spcPts val="0"/>
              </a:spcAft>
              <a:buNone/>
            </a:pPr>
            <a:r>
              <a:t/>
            </a:r>
            <a:endParaRPr b="1">
              <a:solidFill>
                <a:srgbClr val="FFFFFF"/>
              </a:solidFill>
            </a:endParaRPr>
          </a:p>
          <a:p>
            <a:pPr indent="0" lvl="0" marL="0" rtl="0">
              <a:spcBef>
                <a:spcPts val="0"/>
              </a:spcBef>
              <a:spcAft>
                <a:spcPts val="1600"/>
              </a:spcAft>
              <a:buNone/>
            </a:pPr>
            <a:r>
              <a:t/>
            </a:r>
            <a:endParaRPr/>
          </a:p>
        </p:txBody>
      </p:sp>
      <p:sp>
        <p:nvSpPr>
          <p:cNvPr id="345" name="Shape 3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rgbClr val="00FFFF"/>
                </a:solidFill>
              </a:rPr>
              <a:t>‹#›</a:t>
            </a:fld>
            <a:endParaRPr>
              <a:solidFill>
                <a:srgbClr val="00FFFF"/>
              </a:solidFill>
            </a:endParaRPr>
          </a:p>
        </p:txBody>
      </p:sp>
      <p:pic>
        <p:nvPicPr>
          <p:cNvPr id="346" name="Shape 346"/>
          <p:cNvPicPr preferRelativeResize="0"/>
          <p:nvPr/>
        </p:nvPicPr>
        <p:blipFill>
          <a:blip r:embed="rId3">
            <a:alphaModFix/>
          </a:blip>
          <a:stretch>
            <a:fillRect/>
          </a:stretch>
        </p:blipFill>
        <p:spPr>
          <a:xfrm>
            <a:off x="3063300" y="1731550"/>
            <a:ext cx="1265275" cy="331750"/>
          </a:xfrm>
          <a:prstGeom prst="rect">
            <a:avLst/>
          </a:prstGeom>
          <a:noFill/>
          <a:ln>
            <a:noFill/>
          </a:ln>
        </p:spPr>
      </p:pic>
      <p:pic>
        <p:nvPicPr>
          <p:cNvPr id="347" name="Shape 347"/>
          <p:cNvPicPr preferRelativeResize="0"/>
          <p:nvPr/>
        </p:nvPicPr>
        <p:blipFill>
          <a:blip r:embed="rId4">
            <a:alphaModFix/>
          </a:blip>
          <a:stretch>
            <a:fillRect/>
          </a:stretch>
        </p:blipFill>
        <p:spPr>
          <a:xfrm>
            <a:off x="2855775" y="2374950"/>
            <a:ext cx="1600657" cy="393600"/>
          </a:xfrm>
          <a:prstGeom prst="rect">
            <a:avLst/>
          </a:prstGeom>
          <a:noFill/>
          <a:ln>
            <a:noFill/>
          </a:ln>
        </p:spPr>
      </p:pic>
      <p:pic>
        <p:nvPicPr>
          <p:cNvPr id="348" name="Shape 348"/>
          <p:cNvPicPr preferRelativeResize="0"/>
          <p:nvPr/>
        </p:nvPicPr>
        <p:blipFill>
          <a:blip r:embed="rId5">
            <a:alphaModFix/>
          </a:blip>
          <a:stretch>
            <a:fillRect/>
          </a:stretch>
        </p:blipFill>
        <p:spPr>
          <a:xfrm>
            <a:off x="3486350" y="3080200"/>
            <a:ext cx="904875" cy="161925"/>
          </a:xfrm>
          <a:prstGeom prst="rect">
            <a:avLst/>
          </a:prstGeom>
          <a:noFill/>
          <a:ln>
            <a:noFill/>
          </a:ln>
        </p:spPr>
      </p:pic>
      <p:pic>
        <p:nvPicPr>
          <p:cNvPr id="349" name="Shape 349"/>
          <p:cNvPicPr preferRelativeResize="0"/>
          <p:nvPr/>
        </p:nvPicPr>
        <p:blipFill>
          <a:blip r:embed="rId6">
            <a:alphaModFix/>
          </a:blip>
          <a:stretch>
            <a:fillRect/>
          </a:stretch>
        </p:blipFill>
        <p:spPr>
          <a:xfrm>
            <a:off x="3063300" y="4052500"/>
            <a:ext cx="2070375" cy="260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200">
                <a:solidFill>
                  <a:srgbClr val="FFFFFF"/>
                </a:solidFill>
              </a:rPr>
              <a:t>SciPy: Linear Algebra</a:t>
            </a:r>
            <a:endParaRPr/>
          </a:p>
          <a:p>
            <a:pPr indent="0" lvl="0" marL="0">
              <a:spcBef>
                <a:spcPts val="0"/>
              </a:spcBef>
              <a:spcAft>
                <a:spcPts val="0"/>
              </a:spcAft>
              <a:buNone/>
            </a:pPr>
            <a:r>
              <a:t/>
            </a:r>
            <a:endParaRPr/>
          </a:p>
        </p:txBody>
      </p:sp>
      <p:sp>
        <p:nvSpPr>
          <p:cNvPr id="355" name="Shape 3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356" name="Shape 3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t>‹#›</a:t>
            </a:fld>
            <a:endParaRPr/>
          </a:p>
        </p:txBody>
      </p:sp>
      <p:pic>
        <p:nvPicPr>
          <p:cNvPr id="357" name="Shape 357"/>
          <p:cNvPicPr preferRelativeResize="0"/>
          <p:nvPr/>
        </p:nvPicPr>
        <p:blipFill>
          <a:blip r:embed="rId3">
            <a:alphaModFix/>
          </a:blip>
          <a:stretch>
            <a:fillRect/>
          </a:stretch>
        </p:blipFill>
        <p:spPr>
          <a:xfrm>
            <a:off x="533400" y="1152463"/>
            <a:ext cx="8077200" cy="3800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type="title"/>
          </p:nvPr>
        </p:nvSpPr>
        <p:spPr>
          <a:xfrm>
            <a:off x="311700" y="614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200">
                <a:solidFill>
                  <a:srgbClr val="FFFFFF"/>
                </a:solidFill>
              </a:rPr>
              <a:t>Example: Linear regression</a:t>
            </a:r>
            <a:endParaRPr/>
          </a:p>
        </p:txBody>
      </p:sp>
      <p:sp>
        <p:nvSpPr>
          <p:cNvPr id="363" name="Shape 3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364" name="Shape 3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t>‹#›</a:t>
            </a:fld>
            <a:endParaRPr/>
          </a:p>
        </p:txBody>
      </p:sp>
      <p:pic>
        <p:nvPicPr>
          <p:cNvPr id="365" name="Shape 365"/>
          <p:cNvPicPr preferRelativeResize="0"/>
          <p:nvPr/>
        </p:nvPicPr>
        <p:blipFill>
          <a:blip r:embed="rId3">
            <a:alphaModFix/>
          </a:blip>
          <a:stretch>
            <a:fillRect/>
          </a:stretch>
        </p:blipFill>
        <p:spPr>
          <a:xfrm>
            <a:off x="835950" y="605289"/>
            <a:ext cx="7341925" cy="4510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69" name="Shape 369"/>
        <p:cNvGrpSpPr/>
        <p:nvPr/>
      </p:nvGrpSpPr>
      <p:grpSpPr>
        <a:xfrm>
          <a:off x="0" y="0"/>
          <a:ext cx="0" cy="0"/>
          <a:chOff x="0" y="0"/>
          <a:chExt cx="0" cy="0"/>
        </a:xfrm>
      </p:grpSpPr>
      <p:pic>
        <p:nvPicPr>
          <p:cNvPr id="370" name="Shape 370"/>
          <p:cNvPicPr preferRelativeResize="0"/>
          <p:nvPr/>
        </p:nvPicPr>
        <p:blipFill rotWithShape="1">
          <a:blip r:embed="rId3">
            <a:alphaModFix/>
          </a:blip>
          <a:srcRect b="0" l="0" r="0" t="0"/>
          <a:stretch/>
        </p:blipFill>
        <p:spPr>
          <a:xfrm>
            <a:off x="2444700" y="162737"/>
            <a:ext cx="4254600" cy="4818038"/>
          </a:xfrm>
          <a:prstGeom prst="rect">
            <a:avLst/>
          </a:prstGeom>
          <a:noFill/>
          <a:ln>
            <a:noFill/>
          </a:ln>
        </p:spPr>
      </p:pic>
      <p:pic>
        <p:nvPicPr>
          <p:cNvPr descr="Piece of duct tape sticking a note to the slide" id="371" name="Shape 371"/>
          <p:cNvPicPr preferRelativeResize="0"/>
          <p:nvPr/>
        </p:nvPicPr>
        <p:blipFill rotWithShape="1">
          <a:blip r:embed="rId4">
            <a:alphaModFix/>
          </a:blip>
          <a:srcRect b="10011" l="9243" r="2118" t="5926"/>
          <a:stretch/>
        </p:blipFill>
        <p:spPr>
          <a:xfrm rot="154828">
            <a:off x="3536000" y="147301"/>
            <a:ext cx="2072000" cy="736050"/>
          </a:xfrm>
          <a:prstGeom prst="rect">
            <a:avLst/>
          </a:prstGeom>
          <a:noFill/>
          <a:ln>
            <a:noFill/>
          </a:ln>
        </p:spPr>
      </p:pic>
      <p:sp>
        <p:nvSpPr>
          <p:cNvPr id="372" name="Shape 372"/>
          <p:cNvSpPr txBox="1"/>
          <p:nvPr/>
        </p:nvSpPr>
        <p:spPr>
          <a:xfrm>
            <a:off x="2855550" y="687397"/>
            <a:ext cx="3680004"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5"/>
              </a:buClr>
              <a:buSzPts val="3000"/>
              <a:buFont typeface="Raleway"/>
              <a:buNone/>
            </a:pPr>
            <a:r>
              <a:rPr b="1" lang="en" sz="3000">
                <a:solidFill>
                  <a:schemeClr val="accent5"/>
                </a:solidFill>
                <a:latin typeface="Raleway"/>
                <a:ea typeface="Raleway"/>
                <a:cs typeface="Raleway"/>
                <a:sym typeface="Raleway"/>
              </a:rPr>
              <a:t>Travaux Pratique</a:t>
            </a:r>
            <a:r>
              <a:rPr b="1" i="0" lang="en" sz="3000" u="none" cap="none" strike="noStrike">
                <a:solidFill>
                  <a:schemeClr val="accent5"/>
                </a:solidFill>
                <a:latin typeface="Raleway"/>
                <a:ea typeface="Raleway"/>
                <a:cs typeface="Raleway"/>
                <a:sym typeface="Raleway"/>
              </a:rPr>
              <a:t> </a:t>
            </a:r>
            <a:r>
              <a:rPr b="1" i="0" lang="en" sz="2400" u="none" cap="none" strike="noStrike">
                <a:solidFill>
                  <a:schemeClr val="accent5"/>
                </a:solidFill>
                <a:latin typeface="Raleway"/>
                <a:ea typeface="Raleway"/>
                <a:cs typeface="Raleway"/>
                <a:sym typeface="Raleway"/>
              </a:rPr>
              <a:t> </a:t>
            </a:r>
            <a:endParaRPr b="1" i="0" sz="2400" u="none" cap="none" strike="noStrike">
              <a:solidFill>
                <a:schemeClr val="accent5"/>
              </a:solidFill>
              <a:latin typeface="Raleway"/>
              <a:ea typeface="Raleway"/>
              <a:cs typeface="Raleway"/>
              <a:sym typeface="Raleway"/>
            </a:endParaRPr>
          </a:p>
        </p:txBody>
      </p:sp>
      <p:sp>
        <p:nvSpPr>
          <p:cNvPr id="373" name="Shape 373"/>
          <p:cNvSpPr txBox="1"/>
          <p:nvPr>
            <p:ph idx="4294967295" type="body"/>
          </p:nvPr>
        </p:nvSpPr>
        <p:spPr>
          <a:xfrm>
            <a:off x="2856275" y="1449997"/>
            <a:ext cx="3432175" cy="3327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4A86E8"/>
              </a:buClr>
              <a:buSzPts val="1300"/>
              <a:buFont typeface="Raleway"/>
              <a:buChar char="➔"/>
            </a:pPr>
            <a:r>
              <a:rPr b="1" lang="en" sz="1300">
                <a:solidFill>
                  <a:srgbClr val="0070C0"/>
                </a:solidFill>
                <a:latin typeface="Raleway"/>
                <a:ea typeface="Raleway"/>
                <a:cs typeface="Raleway"/>
                <a:sym typeface="Raleway"/>
              </a:rPr>
              <a:t>Exercice 1</a:t>
            </a:r>
            <a:endParaRPr/>
          </a:p>
          <a:p>
            <a:pPr indent="-317500" lvl="0" marL="457200" marR="0" rtl="0" algn="l">
              <a:lnSpc>
                <a:spcPct val="115000"/>
              </a:lnSpc>
              <a:spcBef>
                <a:spcPts val="1000"/>
              </a:spcBef>
              <a:spcAft>
                <a:spcPts val="0"/>
              </a:spcAft>
              <a:buClr>
                <a:srgbClr val="4A86E8"/>
              </a:buClr>
              <a:buSzPts val="1300"/>
              <a:buFont typeface="Raleway"/>
              <a:buChar char="➔"/>
            </a:pPr>
            <a:r>
              <a:rPr b="1" lang="en" sz="1300">
                <a:solidFill>
                  <a:srgbClr val="0070C0"/>
                </a:solidFill>
                <a:latin typeface="Raleway"/>
                <a:ea typeface="Raleway"/>
                <a:cs typeface="Raleway"/>
                <a:sym typeface="Raleway"/>
              </a:rPr>
              <a:t>Exercice 2</a:t>
            </a:r>
            <a:endParaRPr/>
          </a:p>
          <a:p>
            <a:pPr indent="-317500" lvl="0" marL="457200" marR="0" rtl="0" algn="l">
              <a:lnSpc>
                <a:spcPct val="115000"/>
              </a:lnSpc>
              <a:spcBef>
                <a:spcPts val="1000"/>
              </a:spcBef>
              <a:spcAft>
                <a:spcPts val="0"/>
              </a:spcAft>
              <a:buClr>
                <a:srgbClr val="4A86E8"/>
              </a:buClr>
              <a:buSzPts val="1300"/>
              <a:buFont typeface="Raleway"/>
              <a:buChar char="➔"/>
            </a:pPr>
            <a:r>
              <a:rPr b="1" lang="en" sz="1300">
                <a:solidFill>
                  <a:srgbClr val="0070C0"/>
                </a:solidFill>
                <a:latin typeface="Raleway"/>
                <a:ea typeface="Raleway"/>
                <a:cs typeface="Raleway"/>
                <a:sym typeface="Raleway"/>
              </a:rPr>
              <a:t>Exercise</a:t>
            </a:r>
            <a:r>
              <a:rPr b="1" lang="en" sz="1300">
                <a:solidFill>
                  <a:srgbClr val="0070C0"/>
                </a:solidFill>
                <a:latin typeface="Raleway"/>
                <a:ea typeface="Raleway"/>
                <a:cs typeface="Raleway"/>
                <a:sym typeface="Raleway"/>
              </a:rPr>
              <a:t> 3</a:t>
            </a:r>
            <a:endParaRPr b="0" i="0" sz="1200" u="none" cap="none" strike="noStrike">
              <a:solidFill>
                <a:schemeClr val="lt2"/>
              </a:solidFill>
              <a:latin typeface="Raleway"/>
              <a:ea typeface="Raleway"/>
              <a:cs typeface="Raleway"/>
              <a:sym typeface="Raleway"/>
            </a:endParaRPr>
          </a:p>
        </p:txBody>
      </p:sp>
      <p:sp>
        <p:nvSpPr>
          <p:cNvPr id="374" name="Shape 3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81" name="Shape 81"/>
        <p:cNvGrpSpPr/>
        <p:nvPr/>
      </p:nvGrpSpPr>
      <p:grpSpPr>
        <a:xfrm>
          <a:off x="0" y="0"/>
          <a:ext cx="0" cy="0"/>
          <a:chOff x="0" y="0"/>
          <a:chExt cx="0" cy="0"/>
        </a:xfrm>
      </p:grpSpPr>
      <p:sp>
        <p:nvSpPr>
          <p:cNvPr id="82" name="Shape 8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Open Sans"/>
              <a:buNone/>
            </a:pPr>
            <a:r>
              <a:t/>
            </a:r>
            <a:endParaRPr b="0" i="0" sz="1800" u="none" cap="none" strike="noStrike">
              <a:solidFill>
                <a:srgbClr val="000000"/>
              </a:solidFill>
              <a:latin typeface="Open Sans"/>
              <a:ea typeface="Open Sans"/>
              <a:cs typeface="Open Sans"/>
              <a:sym typeface="Open Sans"/>
            </a:endParaRPr>
          </a:p>
          <a:p>
            <a:pPr indent="0" lvl="0" marL="0" marR="0" rtl="0" algn="l">
              <a:lnSpc>
                <a:spcPct val="115000"/>
              </a:lnSpc>
              <a:spcBef>
                <a:spcPts val="1600"/>
              </a:spcBef>
              <a:spcAft>
                <a:spcPts val="0"/>
              </a:spcAft>
              <a:buClr>
                <a:srgbClr val="000000"/>
              </a:buClr>
              <a:buSzPts val="1800"/>
              <a:buFont typeface="Open Sans"/>
              <a:buNone/>
            </a:pPr>
            <a:r>
              <a:t/>
            </a:r>
            <a:endParaRPr b="0" i="0" sz="1800" u="none" cap="none" strike="noStrike">
              <a:solidFill>
                <a:srgbClr val="000000"/>
              </a:solidFill>
              <a:latin typeface="Open Sans"/>
              <a:ea typeface="Open Sans"/>
              <a:cs typeface="Open Sans"/>
              <a:sym typeface="Open Sans"/>
            </a:endParaRPr>
          </a:p>
          <a:p>
            <a:pPr indent="0" lvl="0" marL="0" marR="0" rtl="0" algn="l">
              <a:lnSpc>
                <a:spcPct val="115000"/>
              </a:lnSpc>
              <a:spcBef>
                <a:spcPts val="1600"/>
              </a:spcBef>
              <a:spcAft>
                <a:spcPts val="0"/>
              </a:spcAft>
              <a:buClr>
                <a:srgbClr val="000000"/>
              </a:buClr>
              <a:buSzPts val="1800"/>
              <a:buFont typeface="Open Sans"/>
              <a:buNone/>
            </a:pPr>
            <a:r>
              <a:t/>
            </a:r>
            <a:endParaRPr b="0" i="0" sz="1800" u="none" cap="none" strike="noStrike">
              <a:solidFill>
                <a:srgbClr val="000000"/>
              </a:solidFill>
              <a:latin typeface="Open Sans"/>
              <a:ea typeface="Open Sans"/>
              <a:cs typeface="Open Sans"/>
              <a:sym typeface="Open Sans"/>
            </a:endParaRPr>
          </a:p>
          <a:p>
            <a:pPr indent="0" lvl="0" marL="0" marR="0" rtl="0" algn="l">
              <a:lnSpc>
                <a:spcPct val="115000"/>
              </a:lnSpc>
              <a:spcBef>
                <a:spcPts val="1600"/>
              </a:spcBef>
              <a:spcAft>
                <a:spcPts val="0"/>
              </a:spcAft>
              <a:buClr>
                <a:srgbClr val="000000"/>
              </a:buClr>
              <a:buSzPts val="1800"/>
              <a:buFont typeface="Open Sans"/>
              <a:buNone/>
            </a:pPr>
            <a:r>
              <a:t/>
            </a:r>
            <a:endParaRPr b="0" i="0" sz="1800" u="none" cap="none" strike="noStrike">
              <a:solidFill>
                <a:srgbClr val="000000"/>
              </a:solidFill>
              <a:latin typeface="Open Sans"/>
              <a:ea typeface="Open Sans"/>
              <a:cs typeface="Open Sans"/>
              <a:sym typeface="Open Sans"/>
            </a:endParaRPr>
          </a:p>
          <a:p>
            <a:pPr indent="0" lvl="0" marL="0" marR="0" rtl="0" algn="l">
              <a:lnSpc>
                <a:spcPct val="115000"/>
              </a:lnSpc>
              <a:spcBef>
                <a:spcPts val="1600"/>
              </a:spcBef>
              <a:spcAft>
                <a:spcPts val="0"/>
              </a:spcAft>
              <a:buClr>
                <a:srgbClr val="000000"/>
              </a:buClr>
              <a:buSzPts val="2400"/>
              <a:buFont typeface="Open Sans"/>
              <a:buNone/>
            </a:pPr>
            <a:r>
              <a:rPr b="0" i="0" lang="en" sz="2400" u="none" cap="none" strike="noStrike">
                <a:solidFill>
                  <a:srgbClr val="000000"/>
                </a:solidFill>
                <a:latin typeface="Open Sans Light"/>
                <a:ea typeface="Open Sans Light"/>
                <a:cs typeface="Open Sans Light"/>
                <a:sym typeface="Open Sans Light"/>
              </a:rPr>
              <a:t>Reebok </a:t>
            </a:r>
            <a:r>
              <a:rPr b="1" i="0" lang="en" sz="1800" u="none" cap="none" strike="noStrike">
                <a:solidFill>
                  <a:srgbClr val="000000"/>
                </a:solidFill>
                <a:latin typeface="Open Sans"/>
                <a:ea typeface="Open Sans"/>
                <a:cs typeface="Open Sans"/>
                <a:sym typeface="Open Sans"/>
              </a:rPr>
              <a:t>Classic Leather Purple</a:t>
            </a:r>
            <a:endParaRPr/>
          </a:p>
          <a:p>
            <a:pPr indent="0" lvl="0" marL="0" marR="0" rtl="0" algn="l">
              <a:lnSpc>
                <a:spcPct val="115000"/>
              </a:lnSpc>
              <a:spcBef>
                <a:spcPts val="1600"/>
              </a:spcBef>
              <a:spcAft>
                <a:spcPts val="0"/>
              </a:spcAft>
              <a:buClr>
                <a:srgbClr val="000000"/>
              </a:buClr>
              <a:buSzPts val="1800"/>
              <a:buFont typeface="Open Sans"/>
              <a:buNone/>
            </a:pPr>
            <a:r>
              <a:rPr b="0" i="0" lang="en" sz="1800" u="none" cap="none" strike="noStrike">
                <a:solidFill>
                  <a:srgbClr val="000000"/>
                </a:solidFill>
                <a:latin typeface="Open Sans"/>
                <a:ea typeface="Open Sans"/>
                <a:cs typeface="Open Sans"/>
                <a:sym typeface="Open Sans"/>
              </a:rPr>
              <a:t>$90.80</a:t>
            </a:r>
            <a:endParaRPr/>
          </a:p>
          <a:p>
            <a:pPr indent="0" lvl="0" marL="0" marR="0" rtl="0" algn="l">
              <a:lnSpc>
                <a:spcPct val="115000"/>
              </a:lnSpc>
              <a:spcBef>
                <a:spcPts val="1600"/>
              </a:spcBef>
              <a:spcAft>
                <a:spcPts val="0"/>
              </a:spcAft>
              <a:buClr>
                <a:srgbClr val="000000"/>
              </a:buClr>
              <a:buSzPts val="1200"/>
              <a:buFont typeface="Open Sans"/>
              <a:buNone/>
            </a:pPr>
            <a:r>
              <a:rPr b="0" i="0" lang="en" sz="1200" u="none" cap="none" strike="noStrike">
                <a:solidFill>
                  <a:srgbClr val="000000"/>
                </a:solidFill>
                <a:latin typeface="Open Sans"/>
                <a:ea typeface="Open Sans"/>
                <a:cs typeface="Open Sans"/>
                <a:sym typeface="Open Sans"/>
              </a:rPr>
              <a:t>http://www.ebay.co.uk/itm/Reebok-Classic-Leather-Womens-Suede-Purple-Red-Trainers-New-Shoes-All-Sizes-/381019249763</a:t>
            </a:r>
            <a:endParaRPr/>
          </a:p>
          <a:p>
            <a:pPr indent="0" lvl="0" marL="0" marR="0" rtl="0" algn="l">
              <a:lnSpc>
                <a:spcPct val="115000"/>
              </a:lnSpc>
              <a:spcBef>
                <a:spcPts val="1600"/>
              </a:spcBef>
              <a:spcAft>
                <a:spcPts val="0"/>
              </a:spcAft>
              <a:buClr>
                <a:srgbClr val="000000"/>
              </a:buClr>
              <a:buSzPts val="1800"/>
              <a:buFont typeface="Open Sans"/>
              <a:buNone/>
            </a:pPr>
            <a:r>
              <a:t/>
            </a:r>
            <a:endParaRPr b="0" i="0" sz="1800" u="none" cap="none" strike="noStrike">
              <a:solidFill>
                <a:srgbClr val="000000"/>
              </a:solidFill>
              <a:latin typeface="Open Sans"/>
              <a:ea typeface="Open Sans"/>
              <a:cs typeface="Open Sans"/>
              <a:sym typeface="Open Sans"/>
            </a:endParaRPr>
          </a:p>
        </p:txBody>
      </p:sp>
      <p:pic>
        <p:nvPicPr>
          <p:cNvPr descr="test4_tz6-s-stitch-gen.jpg" id="83" name="Shape 83"/>
          <p:cNvPicPr preferRelativeResize="0"/>
          <p:nvPr/>
        </p:nvPicPr>
        <p:blipFill rotWithShape="1">
          <a:blip r:embed="rId3">
            <a:alphaModFix/>
          </a:blip>
          <a:srcRect b="24293" l="0" r="0" t="26548"/>
          <a:stretch/>
        </p:blipFill>
        <p:spPr>
          <a:xfrm>
            <a:off x="4572163" y="0"/>
            <a:ext cx="4571677" cy="2247300"/>
          </a:xfrm>
          <a:prstGeom prst="rect">
            <a:avLst/>
          </a:prstGeom>
          <a:noFill/>
          <a:ln>
            <a:noFill/>
          </a:ln>
        </p:spPr>
      </p:pic>
      <p:pic>
        <p:nvPicPr>
          <p:cNvPr id="84" name="Shape 84"/>
          <p:cNvPicPr preferRelativeResize="0"/>
          <p:nvPr/>
        </p:nvPicPr>
        <p:blipFill rotWithShape="1">
          <a:blip r:embed="rId4">
            <a:alphaModFix/>
          </a:blip>
          <a:srcRect b="51400" l="0" r="51709" t="21271"/>
          <a:stretch/>
        </p:blipFill>
        <p:spPr>
          <a:xfrm>
            <a:off x="7529375" y="2803075"/>
            <a:ext cx="1247125" cy="564600"/>
          </a:xfrm>
          <a:prstGeom prst="rect">
            <a:avLst/>
          </a:prstGeom>
          <a:noFill/>
          <a:ln>
            <a:noFill/>
          </a:ln>
        </p:spPr>
      </p:pic>
      <p:pic>
        <p:nvPicPr>
          <p:cNvPr descr="Logo-Datavora-230x54-pour-web-horizontale-(white-version)-.png" id="85" name="Shape 85"/>
          <p:cNvPicPr preferRelativeResize="0"/>
          <p:nvPr/>
        </p:nvPicPr>
        <p:blipFill rotWithShape="1">
          <a:blip r:embed="rId5">
            <a:alphaModFix/>
          </a:blip>
          <a:srcRect b="0" l="0" r="0" t="0"/>
          <a:stretch/>
        </p:blipFill>
        <p:spPr>
          <a:xfrm>
            <a:off x="844663" y="724200"/>
            <a:ext cx="2886875" cy="480225"/>
          </a:xfrm>
          <a:prstGeom prst="rect">
            <a:avLst/>
          </a:prstGeom>
          <a:noFill/>
          <a:ln>
            <a:noFill/>
          </a:ln>
        </p:spPr>
      </p:pic>
      <p:pic>
        <p:nvPicPr>
          <p:cNvPr id="86" name="Shape 86"/>
          <p:cNvPicPr preferRelativeResize="0"/>
          <p:nvPr/>
        </p:nvPicPr>
        <p:blipFill rotWithShape="1">
          <a:blip r:embed="rId6">
            <a:alphaModFix/>
          </a:blip>
          <a:srcRect b="52399" l="27809" r="42868" t="22748"/>
          <a:stretch/>
        </p:blipFill>
        <p:spPr>
          <a:xfrm>
            <a:off x="2275" y="2663610"/>
            <a:ext cx="4571678" cy="2479891"/>
          </a:xfrm>
          <a:prstGeom prst="rect">
            <a:avLst/>
          </a:prstGeom>
          <a:noFill/>
          <a:ln>
            <a:noFill/>
          </a:ln>
        </p:spPr>
      </p:pic>
      <p:sp>
        <p:nvSpPr>
          <p:cNvPr id="87" name="Shape 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8" name="Shape 378"/>
        <p:cNvGrpSpPr/>
        <p:nvPr/>
      </p:nvGrpSpPr>
      <p:grpSpPr>
        <a:xfrm>
          <a:off x="0" y="0"/>
          <a:ext cx="0" cy="0"/>
          <a:chOff x="0" y="0"/>
          <a:chExt cx="0" cy="0"/>
        </a:xfrm>
      </p:grpSpPr>
      <p:pic>
        <p:nvPicPr>
          <p:cNvPr id="379" name="Shape 379"/>
          <p:cNvPicPr preferRelativeResize="0"/>
          <p:nvPr/>
        </p:nvPicPr>
        <p:blipFill rotWithShape="1">
          <a:blip r:embed="rId3">
            <a:alphaModFix/>
          </a:blip>
          <a:srcRect b="0" l="0" r="0" t="0"/>
          <a:stretch/>
        </p:blipFill>
        <p:spPr>
          <a:xfrm>
            <a:off x="2375298" y="342900"/>
            <a:ext cx="4576220" cy="3241964"/>
          </a:xfrm>
          <a:prstGeom prst="rect">
            <a:avLst/>
          </a:prstGeom>
          <a:noFill/>
          <a:ln>
            <a:noFill/>
          </a:ln>
        </p:spPr>
      </p:pic>
      <p:sp>
        <p:nvSpPr>
          <p:cNvPr id="380" name="Shape 380"/>
          <p:cNvSpPr txBox="1"/>
          <p:nvPr/>
        </p:nvSpPr>
        <p:spPr>
          <a:xfrm>
            <a:off x="2870975" y="2128289"/>
            <a:ext cx="3584863" cy="148115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Raleway"/>
              <a:ea typeface="Raleway"/>
              <a:cs typeface="Raleway"/>
              <a:sym typeface="Raleway"/>
            </a:endParaRPr>
          </a:p>
          <a:p>
            <a:pPr indent="0" lvl="0" marL="0" marR="0" rtl="0" algn="l">
              <a:lnSpc>
                <a:spcPct val="100000"/>
              </a:lnSpc>
              <a:spcBef>
                <a:spcPts val="800"/>
              </a:spcBef>
              <a:spcAft>
                <a:spcPts val="0"/>
              </a:spcAft>
              <a:buClr>
                <a:schemeClr val="dk2"/>
              </a:buClr>
              <a:buSzPts val="1800"/>
              <a:buFont typeface="Raleway"/>
              <a:buNone/>
            </a:pPr>
            <a:r>
              <a:rPr b="0" i="0" lang="en" sz="1800" u="none" cap="none" strike="noStrike">
                <a:solidFill>
                  <a:schemeClr val="dk2"/>
                </a:solidFill>
                <a:latin typeface="Raleway"/>
                <a:ea typeface="Raleway"/>
                <a:cs typeface="Raleway"/>
                <a:sym typeface="Raleway"/>
              </a:rPr>
              <a:t>Send your CV :</a:t>
            </a:r>
            <a:endParaRPr b="0" i="0" sz="1800" u="none" cap="none" strike="noStrike">
              <a:solidFill>
                <a:schemeClr val="dk2"/>
              </a:solidFill>
              <a:latin typeface="Raleway"/>
              <a:ea typeface="Raleway"/>
              <a:cs typeface="Raleway"/>
              <a:sym typeface="Raleway"/>
            </a:endParaRPr>
          </a:p>
          <a:p>
            <a:pPr indent="0" lvl="0" marL="0" marR="0" rtl="0" algn="l">
              <a:lnSpc>
                <a:spcPct val="100000"/>
              </a:lnSpc>
              <a:spcBef>
                <a:spcPts val="800"/>
              </a:spcBef>
              <a:spcAft>
                <a:spcPts val="0"/>
              </a:spcAft>
              <a:buClr>
                <a:schemeClr val="dk2"/>
              </a:buClr>
              <a:buSzPts val="1800"/>
              <a:buFont typeface="Raleway"/>
              <a:buNone/>
            </a:pPr>
            <a:r>
              <a:rPr b="1" i="0" lang="en" sz="1800" u="none" cap="none" strike="noStrike">
                <a:solidFill>
                  <a:schemeClr val="dk2"/>
                </a:solidFill>
                <a:latin typeface="Raleway"/>
                <a:ea typeface="Raleway"/>
                <a:cs typeface="Raleway"/>
                <a:sym typeface="Raleway"/>
              </a:rPr>
              <a:t>houda.bakir@datavora.com</a:t>
            </a:r>
            <a:endParaRPr/>
          </a:p>
        </p:txBody>
      </p:sp>
      <p:pic>
        <p:nvPicPr>
          <p:cNvPr descr="Piece of duct tape sticking a note to the slide" id="381" name="Shape 381"/>
          <p:cNvPicPr preferRelativeResize="0"/>
          <p:nvPr/>
        </p:nvPicPr>
        <p:blipFill rotWithShape="1">
          <a:blip r:embed="rId4">
            <a:alphaModFix/>
          </a:blip>
          <a:srcRect b="10011" l="9243" r="2118" t="5926"/>
          <a:stretch/>
        </p:blipFill>
        <p:spPr>
          <a:xfrm rot="154828">
            <a:off x="3536000" y="147301"/>
            <a:ext cx="2072000" cy="736050"/>
          </a:xfrm>
          <a:prstGeom prst="rect">
            <a:avLst/>
          </a:prstGeom>
          <a:noFill/>
          <a:ln>
            <a:noFill/>
          </a:ln>
        </p:spPr>
      </p:pic>
      <p:sp>
        <p:nvSpPr>
          <p:cNvPr id="382" name="Shape 382"/>
          <p:cNvSpPr txBox="1"/>
          <p:nvPr/>
        </p:nvSpPr>
        <p:spPr>
          <a:xfrm>
            <a:off x="3351189" y="1236568"/>
            <a:ext cx="2624436"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70C0"/>
              </a:buClr>
              <a:buSzPts val="3200"/>
              <a:buFont typeface="Arial"/>
              <a:buNone/>
            </a:pPr>
            <a:r>
              <a:rPr b="1" i="0" lang="en" sz="3200" u="none" cap="none" strike="noStrike">
                <a:solidFill>
                  <a:srgbClr val="0070C0"/>
                </a:solidFill>
                <a:latin typeface="Arial"/>
                <a:ea typeface="Arial"/>
                <a:cs typeface="Arial"/>
                <a:sym typeface="Arial"/>
              </a:rPr>
              <a:t>THANK YOU</a:t>
            </a:r>
            <a:endParaRPr b="1" i="0" sz="3200" u="none" cap="none" strike="noStrike">
              <a:solidFill>
                <a:srgbClr val="0070C0"/>
              </a:solidFill>
              <a:latin typeface="Arial"/>
              <a:ea typeface="Arial"/>
              <a:cs typeface="Arial"/>
              <a:sym typeface="Arial"/>
            </a:endParaRPr>
          </a:p>
        </p:txBody>
      </p:sp>
      <p:sp>
        <p:nvSpPr>
          <p:cNvPr id="383" name="Shape 3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91" name="Shape 91"/>
        <p:cNvGrpSpPr/>
        <p:nvPr/>
      </p:nvGrpSpPr>
      <p:grpSpPr>
        <a:xfrm>
          <a:off x="0" y="0"/>
          <a:ext cx="0" cy="0"/>
          <a:chOff x="0" y="0"/>
          <a:chExt cx="0" cy="0"/>
        </a:xfrm>
      </p:grpSpPr>
      <p:pic>
        <p:nvPicPr>
          <p:cNvPr descr="Logo-Datavora-230x54-pour-web-horizontale-(white-version)-.png" id="92" name="Shape 92"/>
          <p:cNvPicPr preferRelativeResize="0"/>
          <p:nvPr/>
        </p:nvPicPr>
        <p:blipFill rotWithShape="1">
          <a:blip r:embed="rId3">
            <a:alphaModFix/>
          </a:blip>
          <a:srcRect b="0" l="0" r="0" t="0"/>
          <a:stretch/>
        </p:blipFill>
        <p:spPr>
          <a:xfrm>
            <a:off x="256750" y="2239066"/>
            <a:ext cx="3999900" cy="665368"/>
          </a:xfrm>
          <a:prstGeom prst="rect">
            <a:avLst/>
          </a:prstGeom>
          <a:noFill/>
          <a:ln>
            <a:noFill/>
          </a:ln>
        </p:spPr>
      </p:pic>
      <p:pic>
        <p:nvPicPr>
          <p:cNvPr id="93" name="Shape 93"/>
          <p:cNvPicPr preferRelativeResize="0"/>
          <p:nvPr/>
        </p:nvPicPr>
        <p:blipFill rotWithShape="1">
          <a:blip r:embed="rId4">
            <a:alphaModFix/>
          </a:blip>
          <a:srcRect b="5398" l="28126" r="2457" t="17583"/>
          <a:stretch/>
        </p:blipFill>
        <p:spPr>
          <a:xfrm>
            <a:off x="4471325" y="2391250"/>
            <a:ext cx="4478150" cy="2794797"/>
          </a:xfrm>
          <a:prstGeom prst="rect">
            <a:avLst/>
          </a:prstGeom>
          <a:noFill/>
          <a:ln>
            <a:noFill/>
          </a:ln>
        </p:spPr>
      </p:pic>
      <p:pic>
        <p:nvPicPr>
          <p:cNvPr id="94" name="Shape 94"/>
          <p:cNvPicPr preferRelativeResize="0"/>
          <p:nvPr/>
        </p:nvPicPr>
        <p:blipFill rotWithShape="1">
          <a:blip r:embed="rId5">
            <a:alphaModFix/>
          </a:blip>
          <a:srcRect b="8889" l="9628" r="8072" t="12983"/>
          <a:stretch/>
        </p:blipFill>
        <p:spPr>
          <a:xfrm>
            <a:off x="4471325" y="0"/>
            <a:ext cx="4478150" cy="2391250"/>
          </a:xfrm>
          <a:prstGeom prst="rect">
            <a:avLst/>
          </a:prstGeom>
          <a:noFill/>
          <a:ln>
            <a:noFill/>
          </a:ln>
        </p:spPr>
      </p:pic>
      <p:sp>
        <p:nvSpPr>
          <p:cNvPr id="95" name="Shape 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9" name="Shape 99"/>
        <p:cNvGrpSpPr/>
        <p:nvPr/>
      </p:nvGrpSpPr>
      <p:grpSpPr>
        <a:xfrm>
          <a:off x="0" y="0"/>
          <a:ext cx="0" cy="0"/>
          <a:chOff x="0" y="0"/>
          <a:chExt cx="0" cy="0"/>
        </a:xfrm>
      </p:grpSpPr>
      <p:sp>
        <p:nvSpPr>
          <p:cNvPr id="100" name="Shape 100"/>
          <p:cNvSpPr txBox="1"/>
          <p:nvPr>
            <p:ph idx="4294967295" type="title"/>
          </p:nvPr>
        </p:nvSpPr>
        <p:spPr>
          <a:xfrm>
            <a:off x="0" y="203200"/>
            <a:ext cx="7689850" cy="76676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Arial"/>
              <a:buNone/>
            </a:pPr>
            <a:r>
              <a:rPr b="1" i="0" lang="en" sz="3600" u="none" cap="none" strike="noStrike">
                <a:solidFill>
                  <a:srgbClr val="000000"/>
                </a:solidFill>
                <a:latin typeface="Arial"/>
                <a:ea typeface="Arial"/>
                <a:cs typeface="Arial"/>
                <a:sym typeface="Arial"/>
              </a:rPr>
              <a:t>Steps of Machine Learning</a:t>
            </a:r>
            <a:endParaRPr/>
          </a:p>
        </p:txBody>
      </p:sp>
      <p:pic>
        <p:nvPicPr>
          <p:cNvPr id="101" name="Shape 101"/>
          <p:cNvPicPr preferRelativeResize="0"/>
          <p:nvPr/>
        </p:nvPicPr>
        <p:blipFill rotWithShape="1">
          <a:blip r:embed="rId3">
            <a:alphaModFix/>
          </a:blip>
          <a:srcRect b="0" l="0" r="0" t="0"/>
          <a:stretch/>
        </p:blipFill>
        <p:spPr>
          <a:xfrm>
            <a:off x="302450" y="811275"/>
            <a:ext cx="8364601" cy="4106450"/>
          </a:xfrm>
          <a:prstGeom prst="rect">
            <a:avLst/>
          </a:prstGeom>
          <a:noFill/>
          <a:ln>
            <a:noFill/>
          </a:ln>
        </p:spPr>
      </p:pic>
      <p:sp>
        <p:nvSpPr>
          <p:cNvPr id="102" name="Shape 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6" name="Shape 106"/>
        <p:cNvGrpSpPr/>
        <p:nvPr/>
      </p:nvGrpSpPr>
      <p:grpSpPr>
        <a:xfrm>
          <a:off x="0" y="0"/>
          <a:ext cx="0" cy="0"/>
          <a:chOff x="0" y="0"/>
          <a:chExt cx="0" cy="0"/>
        </a:xfrm>
      </p:grpSpPr>
      <p:sp>
        <p:nvSpPr>
          <p:cNvPr id="107" name="Shape 107"/>
          <p:cNvSpPr txBox="1"/>
          <p:nvPr>
            <p:ph idx="4294967295" type="title"/>
          </p:nvPr>
        </p:nvSpPr>
        <p:spPr>
          <a:xfrm>
            <a:off x="0" y="203200"/>
            <a:ext cx="7689900" cy="76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Arial"/>
              <a:buNone/>
            </a:pPr>
            <a:r>
              <a:rPr b="1" lang="en" sz="3600">
                <a:solidFill>
                  <a:srgbClr val="0070C0"/>
                </a:solidFill>
              </a:rPr>
              <a:t>        Tools</a:t>
            </a:r>
            <a:r>
              <a:rPr b="1" lang="en" sz="3600">
                <a:solidFill>
                  <a:srgbClr val="000000"/>
                </a:solidFill>
              </a:rPr>
              <a:t> to use</a:t>
            </a:r>
            <a:endParaRPr/>
          </a:p>
        </p:txBody>
      </p:sp>
      <p:sp>
        <p:nvSpPr>
          <p:cNvPr id="108" name="Shape 108"/>
          <p:cNvSpPr txBox="1"/>
          <p:nvPr/>
        </p:nvSpPr>
        <p:spPr>
          <a:xfrm>
            <a:off x="586050" y="1214200"/>
            <a:ext cx="19500" cy="1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9" name="Shape 109"/>
          <p:cNvSpPr txBox="1"/>
          <p:nvPr/>
        </p:nvSpPr>
        <p:spPr>
          <a:xfrm>
            <a:off x="394875" y="909225"/>
            <a:ext cx="8565600" cy="40701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AutoNum type="arabicPeriod"/>
            </a:pPr>
            <a:r>
              <a:rPr b="1" lang="en" sz="1800">
                <a:solidFill>
                  <a:srgbClr val="0070C0"/>
                </a:solidFill>
              </a:rPr>
              <a:t>NumPy </a:t>
            </a:r>
            <a:r>
              <a:rPr lang="en"/>
              <a:t>is the foundational library for </a:t>
            </a:r>
            <a:r>
              <a:rPr lang="en" u="sng">
                <a:solidFill>
                  <a:srgbClr val="0070C0"/>
                </a:solidFill>
              </a:rPr>
              <a:t>scientific computing</a:t>
            </a:r>
            <a:r>
              <a:rPr lang="en"/>
              <a:t> in Python, and many of the libraries on this list use NumPy arrays as their basic inputs and outputs. </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AutoNum type="arabicPeriod"/>
            </a:pPr>
            <a:r>
              <a:rPr b="1" lang="en" sz="1800">
                <a:solidFill>
                  <a:srgbClr val="0070C0"/>
                </a:solidFill>
              </a:rPr>
              <a:t>SciPy </a:t>
            </a:r>
            <a:r>
              <a:rPr lang="en"/>
              <a:t>builds on NumPy by adding a collection of algorithms and high-level commands for manipulating and visualizing data. (</a:t>
            </a:r>
            <a:r>
              <a:rPr i="1" lang="en">
                <a:solidFill>
                  <a:srgbClr val="3C78D8"/>
                </a:solidFill>
              </a:rPr>
              <a:t>Functions for computing integrals numerically, solving differential equations, optimization, and more</a:t>
            </a:r>
            <a:r>
              <a:rPr i="1" lang="en"/>
              <a:t>.)</a:t>
            </a:r>
            <a:endParaRPr i="1"/>
          </a:p>
          <a:p>
            <a:pPr indent="0" lvl="0" marL="0" rtl="0" algn="just">
              <a:spcBef>
                <a:spcPts val="0"/>
              </a:spcBef>
              <a:spcAft>
                <a:spcPts val="0"/>
              </a:spcAft>
              <a:buNone/>
            </a:pPr>
            <a:r>
              <a:t/>
            </a:r>
            <a:endParaRPr b="1"/>
          </a:p>
          <a:p>
            <a:pPr indent="-317500" lvl="0" marL="457200" rtl="0" algn="just">
              <a:spcBef>
                <a:spcPts val="0"/>
              </a:spcBef>
              <a:spcAft>
                <a:spcPts val="0"/>
              </a:spcAft>
              <a:buSzPts val="1400"/>
              <a:buAutoNum type="arabicPeriod"/>
            </a:pPr>
            <a:r>
              <a:rPr b="1" lang="en" sz="1800">
                <a:solidFill>
                  <a:srgbClr val="0070C0"/>
                </a:solidFill>
              </a:rPr>
              <a:t>Pandas </a:t>
            </a:r>
            <a:r>
              <a:rPr lang="en"/>
              <a:t>adds data structures and tools that are designed for practical data analysis in finance, statistics, social sciences, and engineering. Pandas works well with incomplete, messy, and unlabeled data (i.e., data in the real world), and provides tools for shaping, merging, reshaping, and slicing datasets.</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AutoNum type="arabicPeriod"/>
            </a:pPr>
            <a:r>
              <a:rPr b="1" lang="en" sz="1800">
                <a:solidFill>
                  <a:srgbClr val="0070C0"/>
                </a:solidFill>
              </a:rPr>
              <a:t>matplotlib </a:t>
            </a:r>
            <a:r>
              <a:rPr lang="en"/>
              <a:t>is the standard Python library for</a:t>
            </a:r>
            <a:r>
              <a:rPr lang="en">
                <a:solidFill>
                  <a:srgbClr val="00B0F0"/>
                </a:solidFill>
              </a:rPr>
              <a:t> creating 2D plots and graphs</a:t>
            </a:r>
            <a:r>
              <a:rPr lang="en"/>
              <a:t>. It’s low-level, meaning it requires more commands to generate nice-looking graphs and figures than with some more advanced libraries. </a:t>
            </a:r>
            <a:endParaRPr/>
          </a:p>
          <a:p>
            <a:pPr indent="0" lvl="0" marL="0" rtl="0" algn="just">
              <a:spcBef>
                <a:spcPts val="0"/>
              </a:spcBef>
              <a:spcAft>
                <a:spcPts val="0"/>
              </a:spcAft>
              <a:buNone/>
            </a:pPr>
            <a:r>
              <a:t/>
            </a:r>
            <a:endParaRPr/>
          </a:p>
          <a:p>
            <a:pPr indent="457200" lvl="0" marL="0" marR="88900" rtl="0">
              <a:lnSpc>
                <a:spcPct val="158333"/>
              </a:lnSpc>
              <a:spcBef>
                <a:spcPts val="0"/>
              </a:spcBef>
              <a:spcAft>
                <a:spcPts val="700"/>
              </a:spcAft>
              <a:buNone/>
            </a:pPr>
            <a:r>
              <a:rPr b="1" lang="en" sz="1200">
                <a:solidFill>
                  <a:srgbClr val="333333"/>
                </a:solidFill>
                <a:highlight>
                  <a:srgbClr val="F5F5F5"/>
                </a:highlight>
                <a:latin typeface="Open Sans"/>
                <a:ea typeface="Open Sans"/>
                <a:cs typeface="Open Sans"/>
                <a:sym typeface="Open Sans"/>
              </a:rPr>
              <a:t>sudo apt</a:t>
            </a:r>
            <a:r>
              <a:rPr b="1" lang="en" sz="1200">
                <a:solidFill>
                  <a:srgbClr val="666666"/>
                </a:solidFill>
                <a:highlight>
                  <a:srgbClr val="F5F5F5"/>
                </a:highlight>
                <a:latin typeface="Open Sans"/>
                <a:ea typeface="Open Sans"/>
                <a:cs typeface="Open Sans"/>
                <a:sym typeface="Open Sans"/>
              </a:rPr>
              <a:t>-</a:t>
            </a:r>
            <a:r>
              <a:rPr b="1" lang="en" sz="1200">
                <a:solidFill>
                  <a:srgbClr val="333333"/>
                </a:solidFill>
                <a:highlight>
                  <a:srgbClr val="F5F5F5"/>
                </a:highlight>
                <a:latin typeface="Open Sans"/>
                <a:ea typeface="Open Sans"/>
                <a:cs typeface="Open Sans"/>
                <a:sym typeface="Open Sans"/>
              </a:rPr>
              <a:t>get install python3</a:t>
            </a:r>
            <a:r>
              <a:rPr b="1" lang="en" sz="1200">
                <a:solidFill>
                  <a:srgbClr val="666666"/>
                </a:solidFill>
                <a:highlight>
                  <a:srgbClr val="F5F5F5"/>
                </a:highlight>
                <a:latin typeface="Open Sans"/>
                <a:ea typeface="Open Sans"/>
                <a:cs typeface="Open Sans"/>
                <a:sym typeface="Open Sans"/>
              </a:rPr>
              <a:t>-</a:t>
            </a:r>
            <a:r>
              <a:rPr b="1" lang="en" sz="1200">
                <a:solidFill>
                  <a:srgbClr val="333333"/>
                </a:solidFill>
                <a:highlight>
                  <a:srgbClr val="F5F5F5"/>
                </a:highlight>
                <a:latin typeface="Open Sans"/>
                <a:ea typeface="Open Sans"/>
                <a:cs typeface="Open Sans"/>
                <a:sym typeface="Open Sans"/>
              </a:rPr>
              <a:t>numpy python3</a:t>
            </a:r>
            <a:r>
              <a:rPr b="1" lang="en" sz="1200">
                <a:solidFill>
                  <a:srgbClr val="666666"/>
                </a:solidFill>
                <a:highlight>
                  <a:srgbClr val="F5F5F5"/>
                </a:highlight>
                <a:latin typeface="Open Sans"/>
                <a:ea typeface="Open Sans"/>
                <a:cs typeface="Open Sans"/>
                <a:sym typeface="Open Sans"/>
              </a:rPr>
              <a:t>-</a:t>
            </a:r>
            <a:r>
              <a:rPr b="1" lang="en" sz="1200">
                <a:solidFill>
                  <a:srgbClr val="333333"/>
                </a:solidFill>
                <a:highlight>
                  <a:srgbClr val="F5F5F5"/>
                </a:highlight>
                <a:latin typeface="Open Sans"/>
                <a:ea typeface="Open Sans"/>
                <a:cs typeface="Open Sans"/>
                <a:sym typeface="Open Sans"/>
              </a:rPr>
              <a:t>scipy python3</a:t>
            </a:r>
            <a:r>
              <a:rPr b="1" lang="en" sz="1200">
                <a:solidFill>
                  <a:srgbClr val="666666"/>
                </a:solidFill>
                <a:highlight>
                  <a:srgbClr val="F5F5F5"/>
                </a:highlight>
                <a:latin typeface="Open Sans"/>
                <a:ea typeface="Open Sans"/>
                <a:cs typeface="Open Sans"/>
                <a:sym typeface="Open Sans"/>
              </a:rPr>
              <a:t>-</a:t>
            </a:r>
            <a:r>
              <a:rPr b="1" lang="en" sz="1200">
                <a:solidFill>
                  <a:srgbClr val="333333"/>
                </a:solidFill>
                <a:highlight>
                  <a:srgbClr val="F5F5F5"/>
                </a:highlight>
                <a:latin typeface="Open Sans"/>
                <a:ea typeface="Open Sans"/>
                <a:cs typeface="Open Sans"/>
                <a:sym typeface="Open Sans"/>
              </a:rPr>
              <a:t>matplotlib python3</a:t>
            </a:r>
            <a:r>
              <a:rPr b="1" lang="en" sz="1200">
                <a:solidFill>
                  <a:srgbClr val="666666"/>
                </a:solidFill>
                <a:highlight>
                  <a:srgbClr val="F5F5F5"/>
                </a:highlight>
                <a:latin typeface="Open Sans"/>
                <a:ea typeface="Open Sans"/>
                <a:cs typeface="Open Sans"/>
                <a:sym typeface="Open Sans"/>
              </a:rPr>
              <a:t>-</a:t>
            </a:r>
            <a:r>
              <a:rPr b="1" lang="en" sz="1200">
                <a:solidFill>
                  <a:srgbClr val="333333"/>
                </a:solidFill>
                <a:highlight>
                  <a:srgbClr val="F5F5F5"/>
                </a:highlight>
                <a:latin typeface="Open Sans"/>
                <a:ea typeface="Open Sans"/>
                <a:cs typeface="Open Sans"/>
                <a:sym typeface="Open Sans"/>
              </a:rPr>
              <a:t>pandas</a:t>
            </a:r>
            <a:br>
              <a:rPr b="1" lang="en" sz="1200">
                <a:solidFill>
                  <a:srgbClr val="333333"/>
                </a:solidFill>
                <a:highlight>
                  <a:srgbClr val="F5F5F5"/>
                </a:highlight>
                <a:latin typeface="Open Sans"/>
                <a:ea typeface="Open Sans"/>
                <a:cs typeface="Open Sans"/>
                <a:sym typeface="Open Sans"/>
              </a:rPr>
            </a:br>
            <a:endParaRPr b="1" sz="1200"/>
          </a:p>
        </p:txBody>
      </p:sp>
      <p:sp>
        <p:nvSpPr>
          <p:cNvPr id="110" name="Shape 1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14" name="Shape 114"/>
        <p:cNvGrpSpPr/>
        <p:nvPr/>
      </p:nvGrpSpPr>
      <p:grpSpPr>
        <a:xfrm>
          <a:off x="0" y="0"/>
          <a:ext cx="0" cy="0"/>
          <a:chOff x="0" y="0"/>
          <a:chExt cx="0" cy="0"/>
        </a:xfrm>
      </p:grpSpPr>
      <p:sp>
        <p:nvSpPr>
          <p:cNvPr id="115" name="Shape 115"/>
          <p:cNvSpPr txBox="1"/>
          <p:nvPr>
            <p:ph idx="4294967295" type="title"/>
          </p:nvPr>
        </p:nvSpPr>
        <p:spPr>
          <a:xfrm>
            <a:off x="0" y="203200"/>
            <a:ext cx="7689900" cy="76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Arial"/>
              <a:buNone/>
            </a:pPr>
            <a:r>
              <a:rPr b="1" lang="en" sz="3600">
                <a:solidFill>
                  <a:srgbClr val="0070C0"/>
                </a:solidFill>
              </a:rPr>
              <a:t>        Numpy</a:t>
            </a:r>
            <a:endParaRPr/>
          </a:p>
        </p:txBody>
      </p:sp>
      <p:sp>
        <p:nvSpPr>
          <p:cNvPr id="116" name="Shape 116"/>
          <p:cNvSpPr txBox="1"/>
          <p:nvPr/>
        </p:nvSpPr>
        <p:spPr>
          <a:xfrm>
            <a:off x="586050" y="1214200"/>
            <a:ext cx="19500" cy="1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txBox="1"/>
          <p:nvPr/>
        </p:nvSpPr>
        <p:spPr>
          <a:xfrm>
            <a:off x="394875" y="909225"/>
            <a:ext cx="8565600" cy="4070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None/>
            </a:pPr>
            <a:r>
              <a:t/>
            </a:r>
            <a:endParaRPr sz="1800">
              <a:solidFill>
                <a:srgbClr val="FFFFFF"/>
              </a:solidFill>
            </a:endParaRPr>
          </a:p>
          <a:p>
            <a:pPr indent="-342900" lvl="0" marL="457200" rtl="0" algn="just">
              <a:lnSpc>
                <a:spcPct val="115000"/>
              </a:lnSpc>
              <a:spcBef>
                <a:spcPts val="600"/>
              </a:spcBef>
              <a:spcAft>
                <a:spcPts val="0"/>
              </a:spcAft>
              <a:buClr>
                <a:srgbClr val="FFFFFF"/>
              </a:buClr>
              <a:buSzPts val="1800"/>
              <a:buChar char="●"/>
            </a:pPr>
            <a:r>
              <a:rPr lang="en" sz="1800">
                <a:solidFill>
                  <a:srgbClr val="FFFFFF"/>
                </a:solidFill>
              </a:rPr>
              <a:t>NumPy is at the core of nearly every scientific Python application or module since it provides a fast N-d array </a:t>
            </a:r>
            <a:r>
              <a:rPr b="1" lang="en" sz="1800">
                <a:solidFill>
                  <a:srgbClr val="FFFFFF"/>
                </a:solidFill>
              </a:rPr>
              <a:t>datatype</a:t>
            </a:r>
            <a:r>
              <a:rPr lang="en" sz="1800">
                <a:solidFill>
                  <a:srgbClr val="FFFFFF"/>
                </a:solidFill>
              </a:rPr>
              <a:t> that can be manipulated in a vectorized form.</a:t>
            </a:r>
            <a:endParaRPr sz="1800">
              <a:solidFill>
                <a:srgbClr val="FFFFFF"/>
              </a:solidFill>
            </a:endParaRPr>
          </a:p>
          <a:p>
            <a:pPr indent="0" lvl="0" marL="0" rtl="0">
              <a:spcBef>
                <a:spcPts val="0"/>
              </a:spcBef>
              <a:spcAft>
                <a:spcPts val="0"/>
              </a:spcAft>
              <a:buNone/>
            </a:pPr>
            <a:r>
              <a:t/>
            </a:r>
            <a:endParaRPr b="1" sz="1800">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t/>
            </a:r>
            <a:endParaRPr/>
          </a:p>
        </p:txBody>
      </p:sp>
      <p:pic>
        <p:nvPicPr>
          <p:cNvPr id="118" name="Shape 118"/>
          <p:cNvPicPr preferRelativeResize="0"/>
          <p:nvPr/>
        </p:nvPicPr>
        <p:blipFill>
          <a:blip r:embed="rId3">
            <a:alphaModFix/>
          </a:blip>
          <a:stretch>
            <a:fillRect/>
          </a:stretch>
        </p:blipFill>
        <p:spPr>
          <a:xfrm>
            <a:off x="2771700" y="2803163"/>
            <a:ext cx="3276600" cy="1400175"/>
          </a:xfrm>
          <a:prstGeom prst="rect">
            <a:avLst/>
          </a:prstGeom>
          <a:noFill/>
          <a:ln>
            <a:noFill/>
          </a:ln>
        </p:spPr>
      </p:pic>
      <p:sp>
        <p:nvSpPr>
          <p:cNvPr id="119" name="Shape 1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FFFF"/>
                </a:solidFill>
              </a:rPr>
              <a:t>‹#›</a:t>
            </a:fld>
            <a:endParaRPr>
              <a:solidFill>
                <a:srgbClr val="00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23" name="Shape 123"/>
        <p:cNvGrpSpPr/>
        <p:nvPr/>
      </p:nvGrpSpPr>
      <p:grpSpPr>
        <a:xfrm>
          <a:off x="0" y="0"/>
          <a:ext cx="0" cy="0"/>
          <a:chOff x="0" y="0"/>
          <a:chExt cx="0" cy="0"/>
        </a:xfrm>
      </p:grpSpPr>
      <p:sp>
        <p:nvSpPr>
          <p:cNvPr id="124" name="Shape 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3200">
                <a:solidFill>
                  <a:srgbClr val="FFFFFF"/>
                </a:solidFill>
              </a:rPr>
              <a:t>Arrays – Numerical Python (Numpy)</a:t>
            </a:r>
            <a:endParaRPr/>
          </a:p>
        </p:txBody>
      </p:sp>
      <p:sp>
        <p:nvSpPr>
          <p:cNvPr id="125" name="Shape 125"/>
          <p:cNvSpPr txBox="1"/>
          <p:nvPr>
            <p:ph idx="1" type="body"/>
          </p:nvPr>
        </p:nvSpPr>
        <p:spPr>
          <a:xfrm>
            <a:off x="311700" y="1152475"/>
            <a:ext cx="8520600" cy="3794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solidFill>
                  <a:srgbClr val="FFFFFF"/>
                </a:solidFill>
              </a:rPr>
              <a:t>Lists </a:t>
            </a:r>
            <a:r>
              <a:rPr lang="en">
                <a:solidFill>
                  <a:srgbClr val="FFFFFF"/>
                </a:solidFill>
              </a:rPr>
              <a:t>are good for small amounts on one-</a:t>
            </a:r>
            <a:r>
              <a:rPr lang="en">
                <a:solidFill>
                  <a:srgbClr val="FFFFFF"/>
                </a:solidFill>
              </a:rPr>
              <a:t>dimensional</a:t>
            </a:r>
            <a:r>
              <a:rPr lang="en">
                <a:solidFill>
                  <a:srgbClr val="FFFFFF"/>
                </a:solidFill>
              </a:rPr>
              <a:t> data and can’t use </a:t>
            </a:r>
            <a:r>
              <a:rPr lang="en">
                <a:solidFill>
                  <a:srgbClr val="FFFFFF"/>
                </a:solidFill>
              </a:rPr>
              <a:t>arithmetic</a:t>
            </a:r>
            <a:r>
              <a:rPr lang="en">
                <a:solidFill>
                  <a:srgbClr val="FFFFFF"/>
                </a:solidFill>
              </a:rPr>
              <a:t> </a:t>
            </a:r>
            <a:r>
              <a:rPr lang="en" sz="2000">
                <a:solidFill>
                  <a:srgbClr val="FFFFFF"/>
                </a:solidFill>
              </a:rPr>
              <a:t> operators (+, -, *, /, …).</a:t>
            </a:r>
            <a:endParaRPr sz="2000">
              <a:solidFill>
                <a:srgbClr val="FFFFFF"/>
              </a:solidFill>
            </a:endParaRPr>
          </a:p>
          <a:p>
            <a:pPr indent="0" lvl="0" marL="0">
              <a:spcBef>
                <a:spcPts val="1600"/>
              </a:spcBef>
              <a:spcAft>
                <a:spcPts val="0"/>
              </a:spcAft>
              <a:buNone/>
            </a:pPr>
            <a:r>
              <a:t/>
            </a:r>
            <a:endParaRPr sz="2000">
              <a:solidFill>
                <a:srgbClr val="FFFFFF"/>
              </a:solidFill>
            </a:endParaRPr>
          </a:p>
          <a:p>
            <a:pPr indent="0" lvl="0" marL="0">
              <a:spcBef>
                <a:spcPts val="1600"/>
              </a:spcBef>
              <a:spcAft>
                <a:spcPts val="0"/>
              </a:spcAft>
              <a:buNone/>
            </a:pPr>
            <a:r>
              <a:t/>
            </a:r>
            <a:endParaRPr sz="2000">
              <a:solidFill>
                <a:srgbClr val="FFFFFF"/>
              </a:solidFill>
            </a:endParaRPr>
          </a:p>
          <a:p>
            <a:pPr indent="0" lvl="0" marL="0">
              <a:spcBef>
                <a:spcPts val="1600"/>
              </a:spcBef>
              <a:spcAft>
                <a:spcPts val="0"/>
              </a:spcAft>
              <a:buNone/>
            </a:pPr>
            <a:r>
              <a:t/>
            </a:r>
            <a:endParaRPr sz="2000">
              <a:solidFill>
                <a:srgbClr val="FFFFFF"/>
              </a:solidFill>
            </a:endParaRPr>
          </a:p>
          <a:p>
            <a:pPr indent="0" lvl="0" marL="0" rtl="0">
              <a:lnSpc>
                <a:spcPct val="150000"/>
              </a:lnSpc>
              <a:spcBef>
                <a:spcPts val="1600"/>
              </a:spcBef>
              <a:spcAft>
                <a:spcPts val="0"/>
              </a:spcAft>
              <a:buNone/>
            </a:pPr>
            <a:r>
              <a:rPr lang="en">
                <a:solidFill>
                  <a:srgbClr val="FFFFFF"/>
                </a:solidFill>
              </a:rPr>
              <a:t>Install </a:t>
            </a:r>
            <a:r>
              <a:rPr b="1" lang="en">
                <a:solidFill>
                  <a:srgbClr val="FFFFFF"/>
                </a:solidFill>
              </a:rPr>
              <a:t> Numpy </a:t>
            </a:r>
            <a:endParaRPr>
              <a:solidFill>
                <a:srgbClr val="FFFFFF"/>
              </a:solidFill>
            </a:endParaRPr>
          </a:p>
          <a:p>
            <a:pPr indent="0" lvl="0" marL="0" rtl="0">
              <a:lnSpc>
                <a:spcPct val="150000"/>
              </a:lnSpc>
              <a:spcBef>
                <a:spcPts val="0"/>
              </a:spcBef>
              <a:spcAft>
                <a:spcPts val="0"/>
              </a:spcAft>
              <a:buNone/>
            </a:pPr>
            <a:r>
              <a:rPr lang="en" sz="2000">
                <a:solidFill>
                  <a:srgbClr val="FFFFFF"/>
                </a:solidFill>
              </a:rPr>
              <a:t>Import </a:t>
            </a:r>
            <a:r>
              <a:rPr b="1" lang="en">
                <a:solidFill>
                  <a:srgbClr val="FFFFFF"/>
                </a:solidFill>
              </a:rPr>
              <a:t>Numpy </a:t>
            </a:r>
            <a:endParaRPr sz="2000">
              <a:solidFill>
                <a:srgbClr val="FFFFFF"/>
              </a:solidFill>
            </a:endParaRPr>
          </a:p>
          <a:p>
            <a:pPr indent="0" lvl="0" marL="0">
              <a:spcBef>
                <a:spcPts val="1600"/>
              </a:spcBef>
              <a:spcAft>
                <a:spcPts val="0"/>
              </a:spcAft>
              <a:buNone/>
            </a:pPr>
            <a:r>
              <a:t/>
            </a:r>
            <a:endParaRPr sz="2000">
              <a:solidFill>
                <a:srgbClr val="FFFFFF"/>
              </a:solidFill>
            </a:endParaRPr>
          </a:p>
          <a:p>
            <a:pPr indent="0" lvl="0" marL="0">
              <a:spcBef>
                <a:spcPts val="1600"/>
              </a:spcBef>
              <a:spcAft>
                <a:spcPts val="0"/>
              </a:spcAft>
              <a:buNone/>
            </a:pPr>
            <a:r>
              <a:t/>
            </a:r>
            <a:endParaRPr>
              <a:solidFill>
                <a:srgbClr val="FFFFFF"/>
              </a:solidFill>
            </a:endParaRPr>
          </a:p>
          <a:p>
            <a:pPr indent="0" lvl="0" marL="0">
              <a:spcBef>
                <a:spcPts val="1600"/>
              </a:spcBef>
              <a:spcAft>
                <a:spcPts val="0"/>
              </a:spcAft>
              <a:buNone/>
            </a:pPr>
            <a:r>
              <a:t/>
            </a:r>
            <a:endParaRPr>
              <a:solidFill>
                <a:srgbClr val="FFFFFF"/>
              </a:solidFill>
            </a:endParaRPr>
          </a:p>
          <a:p>
            <a:pPr indent="0" lvl="0" marL="0">
              <a:spcBef>
                <a:spcPts val="1600"/>
              </a:spcBef>
              <a:spcAft>
                <a:spcPts val="1600"/>
              </a:spcAft>
              <a:buNone/>
            </a:pPr>
            <a:r>
              <a:t/>
            </a:r>
            <a:endParaRPr>
              <a:solidFill>
                <a:srgbClr val="FFFFFF"/>
              </a:solidFill>
            </a:endParaRPr>
          </a:p>
        </p:txBody>
      </p:sp>
      <p:pic>
        <p:nvPicPr>
          <p:cNvPr id="126" name="Shape 126"/>
          <p:cNvPicPr preferRelativeResize="0"/>
          <p:nvPr/>
        </p:nvPicPr>
        <p:blipFill>
          <a:blip r:embed="rId3">
            <a:alphaModFix/>
          </a:blip>
          <a:stretch>
            <a:fillRect/>
          </a:stretch>
        </p:blipFill>
        <p:spPr>
          <a:xfrm>
            <a:off x="311700" y="1961850"/>
            <a:ext cx="3686825" cy="1629450"/>
          </a:xfrm>
          <a:prstGeom prst="rect">
            <a:avLst/>
          </a:prstGeom>
          <a:noFill/>
          <a:ln>
            <a:noFill/>
          </a:ln>
        </p:spPr>
      </p:pic>
      <p:pic>
        <p:nvPicPr>
          <p:cNvPr id="127" name="Shape 127"/>
          <p:cNvPicPr preferRelativeResize="0"/>
          <p:nvPr/>
        </p:nvPicPr>
        <p:blipFill>
          <a:blip r:embed="rId4">
            <a:alphaModFix/>
          </a:blip>
          <a:stretch>
            <a:fillRect/>
          </a:stretch>
        </p:blipFill>
        <p:spPr>
          <a:xfrm>
            <a:off x="4624538" y="2038038"/>
            <a:ext cx="3419475" cy="1228725"/>
          </a:xfrm>
          <a:prstGeom prst="rect">
            <a:avLst/>
          </a:prstGeom>
          <a:noFill/>
          <a:ln>
            <a:noFill/>
          </a:ln>
        </p:spPr>
      </p:pic>
      <p:pic>
        <p:nvPicPr>
          <p:cNvPr id="128" name="Shape 128"/>
          <p:cNvPicPr preferRelativeResize="0"/>
          <p:nvPr/>
        </p:nvPicPr>
        <p:blipFill>
          <a:blip r:embed="rId5">
            <a:alphaModFix/>
          </a:blip>
          <a:stretch>
            <a:fillRect/>
          </a:stretch>
        </p:blipFill>
        <p:spPr>
          <a:xfrm>
            <a:off x="2356075" y="4278325"/>
            <a:ext cx="2275281" cy="269825"/>
          </a:xfrm>
          <a:prstGeom prst="rect">
            <a:avLst/>
          </a:prstGeom>
          <a:noFill/>
          <a:ln>
            <a:noFill/>
          </a:ln>
        </p:spPr>
      </p:pic>
      <p:pic>
        <p:nvPicPr>
          <p:cNvPr id="129" name="Shape 129"/>
          <p:cNvPicPr preferRelativeResize="0"/>
          <p:nvPr/>
        </p:nvPicPr>
        <p:blipFill>
          <a:blip r:embed="rId6">
            <a:alphaModFix/>
          </a:blip>
          <a:stretch>
            <a:fillRect/>
          </a:stretch>
        </p:blipFill>
        <p:spPr>
          <a:xfrm>
            <a:off x="2349525" y="3799900"/>
            <a:ext cx="2338484" cy="269825"/>
          </a:xfrm>
          <a:prstGeom prst="rect">
            <a:avLst/>
          </a:prstGeom>
          <a:noFill/>
          <a:ln>
            <a:noFill/>
          </a:ln>
        </p:spPr>
      </p:pic>
      <p:pic>
        <p:nvPicPr>
          <p:cNvPr id="130" name="Shape 130"/>
          <p:cNvPicPr preferRelativeResize="0"/>
          <p:nvPr/>
        </p:nvPicPr>
        <p:blipFill>
          <a:blip r:embed="rId7">
            <a:alphaModFix/>
          </a:blip>
          <a:stretch>
            <a:fillRect/>
          </a:stretch>
        </p:blipFill>
        <p:spPr>
          <a:xfrm>
            <a:off x="5115650" y="4287100"/>
            <a:ext cx="2275275" cy="269821"/>
          </a:xfrm>
          <a:prstGeom prst="rect">
            <a:avLst/>
          </a:prstGeom>
          <a:noFill/>
          <a:ln>
            <a:noFill/>
          </a:ln>
        </p:spPr>
      </p:pic>
      <p:sp>
        <p:nvSpPr>
          <p:cNvPr id="131" name="Shape 1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400"/>
              <a:buFont typeface="Arial"/>
              <a:buNone/>
            </a:pPr>
            <a:fld id="{00000000-1234-1234-1234-123412341234}" type="slidenum">
              <a:rPr lang="en">
                <a:solidFill>
                  <a:srgbClr val="00FFFF"/>
                </a:solidFill>
              </a:rPr>
              <a:t>‹#›</a:t>
            </a:fld>
            <a:endParaRPr>
              <a:solidFill>
                <a:srgbClr val="00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